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handoutMasterIdLst>
    <p:handoutMasterId r:id="rId20"/>
  </p:handoutMasterIdLst>
  <p:sldIdLst>
    <p:sldId id="467" r:id="rId2"/>
    <p:sldId id="468" r:id="rId3"/>
    <p:sldId id="474" r:id="rId4"/>
    <p:sldId id="484" r:id="rId5"/>
    <p:sldId id="469" r:id="rId6"/>
    <p:sldId id="470" r:id="rId7"/>
    <p:sldId id="481" r:id="rId8"/>
    <p:sldId id="482" r:id="rId9"/>
    <p:sldId id="471" r:id="rId10"/>
    <p:sldId id="473" r:id="rId11"/>
    <p:sldId id="485" r:id="rId12"/>
    <p:sldId id="477" r:id="rId13"/>
    <p:sldId id="478" r:id="rId14"/>
    <p:sldId id="479" r:id="rId15"/>
    <p:sldId id="483" r:id="rId16"/>
    <p:sldId id="480" r:id="rId17"/>
    <p:sldId id="475" r:id="rId18"/>
  </p:sldIdLst>
  <p:sldSz cx="9144000" cy="5143500" type="screen16x9"/>
  <p:notesSz cx="6797675" cy="9926638"/>
  <p:embeddedFontLst>
    <p:embeddedFont>
      <p:font typeface="Tahoma" panose="020B0604030504040204" pitchFamily="34" charset="0"/>
      <p:regular r:id="rId21"/>
      <p:bold r:id="rId22"/>
    </p:embeddedFont>
    <p:embeddedFont>
      <p:font typeface="Arial Black" panose="020B0A04020102020204" pitchFamily="34" charset="0"/>
      <p:bold r:id="rId23"/>
    </p:embeddedFon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Lst>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ntier Charlotte" initials="GC" lastIdx="2" clrIdx="0">
    <p:extLst>
      <p:ext uri="{19B8F6BF-5375-455C-9EA6-DF929625EA0E}">
        <p15:presenceInfo xmlns:p15="http://schemas.microsoft.com/office/powerpoint/2012/main" userId="Gontier Charlott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ECFD49"/>
    <a:srgbClr val="878786"/>
    <a:srgbClr val="24B9C9"/>
    <a:srgbClr val="EA560D"/>
    <a:srgbClr val="ED949B"/>
    <a:srgbClr val="364651"/>
    <a:srgbClr val="8AC4CE"/>
    <a:srgbClr val="8EBAA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6291" autoAdjust="0"/>
  </p:normalViewPr>
  <p:slideViewPr>
    <p:cSldViewPr snapToGrid="0">
      <p:cViewPr varScale="1">
        <p:scale>
          <a:sx n="147" d="100"/>
          <a:sy n="147" d="100"/>
        </p:scale>
        <p:origin x="516" y="1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36E2AA7-61BC-4C19-9563-AA677E012651}" type="datetimeFigureOut">
              <a:rPr lang="fr-FR" smtClean="0"/>
              <a:t>04/07/2023</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C69ADFC5-3DFE-48EB-A9B9-363C85F5E258}" type="slidenum">
              <a:rPr lang="fr-FR" smtClean="0"/>
              <a:t>‹N°›</a:t>
            </a:fld>
            <a:endParaRPr lang="fr-FR"/>
          </a:p>
        </p:txBody>
      </p:sp>
    </p:spTree>
    <p:extLst>
      <p:ext uri="{BB962C8B-B14F-4D97-AF65-F5344CB8AC3E}">
        <p14:creationId xmlns:p14="http://schemas.microsoft.com/office/powerpoint/2010/main" val="4016497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86C1BD1-F89F-4A54-9352-6C53E5DA38A9}" type="datetimeFigureOut">
              <a:rPr lang="fr-FR" smtClean="0"/>
              <a:t>04/07/2023</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181F998-03E5-4ED9-BE01-0D368F69D2AF}" type="slidenum">
              <a:rPr lang="fr-FR" smtClean="0"/>
              <a:t>‹N°›</a:t>
            </a:fld>
            <a:endParaRPr lang="fr-FR"/>
          </a:p>
        </p:txBody>
      </p:sp>
    </p:spTree>
    <p:extLst>
      <p:ext uri="{BB962C8B-B14F-4D97-AF65-F5344CB8AC3E}">
        <p14:creationId xmlns:p14="http://schemas.microsoft.com/office/powerpoint/2010/main" val="205022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sp>
        <p:nvSpPr>
          <p:cNvPr id="10"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1"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6" name="ZoneTexte 5"/>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pic>
        <p:nvPicPr>
          <p:cNvPr id="12" name="Image 11" descr="Une image contenant personne, homme, chemise, grand&#10;&#10;Description générée automatiquement">
            <a:extLst>
              <a:ext uri="{FF2B5EF4-FFF2-40B4-BE49-F238E27FC236}">
                <a16:creationId xmlns:a16="http://schemas.microsoft.com/office/drawing/2014/main" id="{7CCE9380-72C7-4FBF-91E4-C12BB0E524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0319" y="0"/>
            <a:ext cx="4363681" cy="5197505"/>
          </a:xfrm>
          <a:prstGeom prst="rect">
            <a:avLst/>
          </a:prstGeom>
        </p:spPr>
      </p:pic>
    </p:spTree>
    <p:extLst>
      <p:ext uri="{BB962C8B-B14F-4D97-AF65-F5344CB8AC3E}">
        <p14:creationId xmlns:p14="http://schemas.microsoft.com/office/powerpoint/2010/main" val="8508106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ur une ligne et contenu ">
    <p:spTree>
      <p:nvGrpSpPr>
        <p:cNvPr id="1" name=""/>
        <p:cNvGrpSpPr/>
        <p:nvPr/>
      </p:nvGrpSpPr>
      <p:grpSpPr>
        <a:xfrm>
          <a:off x="0" y="0"/>
          <a:ext cx="0" cy="0"/>
          <a:chOff x="0" y="0"/>
          <a:chExt cx="0" cy="0"/>
        </a:xfrm>
      </p:grpSpPr>
      <p:sp>
        <p:nvSpPr>
          <p:cNvPr id="2" name="Title 1"/>
          <p:cNvSpPr>
            <a:spLocks noGrp="1"/>
          </p:cNvSpPr>
          <p:nvPr>
            <p:ph type="title"/>
          </p:nvPr>
        </p:nvSpPr>
        <p:spPr>
          <a:xfrm>
            <a:off x="628649" y="537750"/>
            <a:ext cx="3816000" cy="475656"/>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49" y="1133341"/>
            <a:ext cx="3816000" cy="3593204"/>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0541903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ur une ligne et contenu + Photo">
    <p:spTree>
      <p:nvGrpSpPr>
        <p:cNvPr id="1" name=""/>
        <p:cNvGrpSpPr/>
        <p:nvPr/>
      </p:nvGrpSpPr>
      <p:grpSpPr>
        <a:xfrm>
          <a:off x="0" y="0"/>
          <a:ext cx="0" cy="0"/>
          <a:chOff x="0" y="0"/>
          <a:chExt cx="0" cy="0"/>
        </a:xfrm>
      </p:grpSpPr>
      <p:sp>
        <p:nvSpPr>
          <p:cNvPr id="2" name="Title 1"/>
          <p:cNvSpPr>
            <a:spLocks noGrp="1"/>
          </p:cNvSpPr>
          <p:nvPr>
            <p:ph type="title"/>
          </p:nvPr>
        </p:nvSpPr>
        <p:spPr>
          <a:xfrm>
            <a:off x="628650" y="552450"/>
            <a:ext cx="3816000" cy="483394"/>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50" y="1114425"/>
            <a:ext cx="3816000" cy="3644319"/>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200" b="1">
                <a:solidFill>
                  <a:srgbClr val="737373"/>
                </a:solidFill>
              </a:defRPr>
            </a:lvl4pPr>
            <a:lvl5pPr marL="0" indent="0">
              <a:lnSpc>
                <a:spcPct val="90000"/>
              </a:lnSpc>
              <a:buNone/>
              <a:defRPr sz="1200">
                <a:solidFill>
                  <a:srgbClr val="737373"/>
                </a:solidFill>
              </a:defRPr>
            </a:lvl5pPr>
          </a:lstStyle>
          <a:p>
            <a:pPr lvl="0"/>
            <a:r>
              <a:rPr lang="fr-FR"/>
              <a:t>Modifier les styles du texte du masque</a:t>
            </a:r>
          </a:p>
          <a:p>
            <a:pPr lvl="1"/>
            <a:r>
              <a:rPr lang="fr-FR"/>
              <a:t>Deuxième niveau</a:t>
            </a:r>
          </a:p>
          <a:p>
            <a:pPr lvl="2"/>
            <a:r>
              <a:rPr lang="fr-FR"/>
              <a:t>Troisième niveau</a:t>
            </a:r>
          </a:p>
        </p:txBody>
      </p:sp>
      <p:sp>
        <p:nvSpPr>
          <p:cNvPr id="8" name="Espace réservé pour une image  7">
            <a:extLst>
              <a:ext uri="{FF2B5EF4-FFF2-40B4-BE49-F238E27FC236}">
                <a16:creationId xmlns:a16="http://schemas.microsoft.com/office/drawing/2014/main" id="{3B7998CF-BB9A-46E1-855D-D2BB2BC9BD4A}"/>
              </a:ext>
            </a:extLst>
          </p:cNvPr>
          <p:cNvSpPr>
            <a:spLocks noGrp="1"/>
          </p:cNvSpPr>
          <p:nvPr>
            <p:ph type="pic" sz="quarter" idx="13"/>
          </p:nvPr>
        </p:nvSpPr>
        <p:spPr>
          <a:xfrm>
            <a:off x="4568100" y="552450"/>
            <a:ext cx="3852000" cy="4206294"/>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19463492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4568100" y="552449"/>
            <a:ext cx="3852000" cy="4212733"/>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552448"/>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7" name="Content Placeholder 2">
            <a:extLst>
              <a:ext uri="{FF2B5EF4-FFF2-40B4-BE49-F238E27FC236}">
                <a16:creationId xmlns:a16="http://schemas.microsoft.com/office/drawing/2014/main" id="{4068648C-6BEF-4D87-B007-43CBE8215176}"/>
              </a:ext>
            </a:extLst>
          </p:cNvPr>
          <p:cNvSpPr>
            <a:spLocks noGrp="1"/>
          </p:cNvSpPr>
          <p:nvPr>
            <p:ph idx="1"/>
          </p:nvPr>
        </p:nvSpPr>
        <p:spPr>
          <a:xfrm>
            <a:off x="628650" y="1042987"/>
            <a:ext cx="3816000" cy="3722195"/>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200" b="1">
                <a:solidFill>
                  <a:srgbClr val="737373"/>
                </a:solidFill>
              </a:defRPr>
            </a:lvl4pPr>
            <a:lvl5pPr marL="0" indent="0">
              <a:lnSpc>
                <a:spcPct val="90000"/>
              </a:lnSpc>
              <a:buNone/>
              <a:defRPr sz="1200">
                <a:solidFill>
                  <a:srgbClr val="737373"/>
                </a:solidFill>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571465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4568100" y="965915"/>
            <a:ext cx="3852000" cy="3580328"/>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404341"/>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5" name="Espace réservé du graphique 8">
            <a:extLst>
              <a:ext uri="{FF2B5EF4-FFF2-40B4-BE49-F238E27FC236}">
                <a16:creationId xmlns:a16="http://schemas.microsoft.com/office/drawing/2014/main" id="{995FB402-0AE2-4204-BDED-8B37FC1D023E}"/>
              </a:ext>
            </a:extLst>
          </p:cNvPr>
          <p:cNvSpPr>
            <a:spLocks noGrp="1"/>
          </p:cNvSpPr>
          <p:nvPr>
            <p:ph type="chart" sz="quarter" idx="15"/>
          </p:nvPr>
        </p:nvSpPr>
        <p:spPr>
          <a:xfrm>
            <a:off x="628650" y="965915"/>
            <a:ext cx="3852000" cy="3580328"/>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Tree>
    <p:extLst>
      <p:ext uri="{BB962C8B-B14F-4D97-AF65-F5344CB8AC3E}">
        <p14:creationId xmlns:p14="http://schemas.microsoft.com/office/powerpoint/2010/main" val="15882486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sur une ligne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995FB402-0AE2-4204-BDED-8B37FC1D023E}"/>
              </a:ext>
            </a:extLst>
          </p:cNvPr>
          <p:cNvSpPr>
            <a:spLocks noGrp="1"/>
          </p:cNvSpPr>
          <p:nvPr>
            <p:ph type="chart" sz="quarter" idx="14"/>
          </p:nvPr>
        </p:nvSpPr>
        <p:spPr>
          <a:xfrm>
            <a:off x="3299531" y="965913"/>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404341"/>
            <a:ext cx="3816000" cy="419551"/>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5" name="Espace réservé du graphique 8">
            <a:extLst>
              <a:ext uri="{FF2B5EF4-FFF2-40B4-BE49-F238E27FC236}">
                <a16:creationId xmlns:a16="http://schemas.microsoft.com/office/drawing/2014/main" id="{995FB402-0AE2-4204-BDED-8B37FC1D023E}"/>
              </a:ext>
            </a:extLst>
          </p:cNvPr>
          <p:cNvSpPr>
            <a:spLocks noGrp="1"/>
          </p:cNvSpPr>
          <p:nvPr>
            <p:ph type="chart" sz="quarter" idx="15"/>
          </p:nvPr>
        </p:nvSpPr>
        <p:spPr>
          <a:xfrm>
            <a:off x="628650" y="965914"/>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6" name="Espace réservé du graphique 8">
            <a:extLst>
              <a:ext uri="{FF2B5EF4-FFF2-40B4-BE49-F238E27FC236}">
                <a16:creationId xmlns:a16="http://schemas.microsoft.com/office/drawing/2014/main" id="{995FB402-0AE2-4204-BDED-8B37FC1D023E}"/>
              </a:ext>
            </a:extLst>
          </p:cNvPr>
          <p:cNvSpPr>
            <a:spLocks noGrp="1"/>
          </p:cNvSpPr>
          <p:nvPr>
            <p:ph type="chart" sz="quarter" idx="16"/>
          </p:nvPr>
        </p:nvSpPr>
        <p:spPr>
          <a:xfrm>
            <a:off x="5970412" y="965912"/>
            <a:ext cx="2507356" cy="3573891"/>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Tree>
    <p:extLst>
      <p:ext uri="{BB962C8B-B14F-4D97-AF65-F5344CB8AC3E}">
        <p14:creationId xmlns:p14="http://schemas.microsoft.com/office/powerpoint/2010/main" val="32564285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centrés">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7200000" cy="720000"/>
          </a:xfrm>
          <a:prstGeom prst="rect">
            <a:avLst/>
          </a:prstGeom>
        </p:spPr>
        <p:txBody>
          <a:bodyPr anchor="b"/>
          <a:lstStyle>
            <a:lvl1pPr>
              <a:defRPr lang="en-US" sz="24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2379188"/>
            <a:ext cx="7209527"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p:txBody>
      </p:sp>
    </p:spTree>
    <p:extLst>
      <p:ext uri="{BB962C8B-B14F-4D97-AF65-F5344CB8AC3E}">
        <p14:creationId xmlns:p14="http://schemas.microsoft.com/office/powerpoint/2010/main" val="36511642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centrés + Photo">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3816000" cy="655388"/>
          </a:xfrm>
          <a:prstGeom prst="rect">
            <a:avLst/>
          </a:prstGeom>
        </p:spPr>
        <p:txBody>
          <a:bodyPr anchor="b"/>
          <a:lstStyle>
            <a:lvl1pPr>
              <a:defRPr lang="en-US" sz="20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2379188"/>
            <a:ext cx="3816000"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Espace réservé pour une image  7">
            <a:extLst>
              <a:ext uri="{FF2B5EF4-FFF2-40B4-BE49-F238E27FC236}">
                <a16:creationId xmlns:a16="http://schemas.microsoft.com/office/drawing/2014/main" id="{DC3607CC-26E3-428A-9991-8FF5D167BFC3}"/>
              </a:ext>
            </a:extLst>
          </p:cNvPr>
          <p:cNvSpPr>
            <a:spLocks noGrp="1"/>
          </p:cNvSpPr>
          <p:nvPr>
            <p:ph type="pic" sz="quarter" idx="13"/>
          </p:nvPr>
        </p:nvSpPr>
        <p:spPr>
          <a:xfrm>
            <a:off x="4568100" y="552450"/>
            <a:ext cx="3852000" cy="3708000"/>
          </a:xfrm>
          <a:prstGeom prst="rect">
            <a:avLst/>
          </a:prstGeom>
          <a:noFill/>
        </p:spPr>
        <p:txBody>
          <a:bodyPr anchor="ctr"/>
          <a:lstStyle>
            <a:lvl1pPr algn="ctr">
              <a:defRPr sz="1200" b="1">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21964870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centrés + Graphique">
    <p:spTree>
      <p:nvGrpSpPr>
        <p:cNvPr id="1" name=""/>
        <p:cNvGrpSpPr/>
        <p:nvPr/>
      </p:nvGrpSpPr>
      <p:grpSpPr>
        <a:xfrm>
          <a:off x="0" y="0"/>
          <a:ext cx="0" cy="0"/>
          <a:chOff x="0" y="0"/>
          <a:chExt cx="0" cy="0"/>
        </a:xfrm>
      </p:grpSpPr>
      <p:sp>
        <p:nvSpPr>
          <p:cNvPr id="2" name="Title 1"/>
          <p:cNvSpPr>
            <a:spLocks noGrp="1"/>
          </p:cNvSpPr>
          <p:nvPr>
            <p:ph type="title"/>
          </p:nvPr>
        </p:nvSpPr>
        <p:spPr>
          <a:xfrm>
            <a:off x="628650" y="1659187"/>
            <a:ext cx="3816000" cy="655388"/>
          </a:xfrm>
          <a:prstGeom prst="rect">
            <a:avLst/>
          </a:prstGeom>
        </p:spPr>
        <p:txBody>
          <a:bodyPr anchor="b"/>
          <a:lstStyle>
            <a:lvl1pPr>
              <a:defRPr lang="en-US" sz="20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2379188"/>
            <a:ext cx="3816000" cy="1273650"/>
          </a:xfrm>
          <a:prstGeom prst="rect">
            <a:avLst/>
          </a:prstGeom>
        </p:spPr>
        <p:txBody>
          <a:bodyPr/>
          <a:lstStyle>
            <a:lvl1pPr marL="0" indent="0">
              <a:lnSpc>
                <a:spcPct val="100000"/>
              </a:lnSpc>
              <a:buNone/>
              <a:defRPr sz="1100">
                <a:solidFill>
                  <a:srgbClr val="737373"/>
                </a:solidFill>
                <a:latin typeface="Arial" panose="020B0604020202020204" pitchFamily="34" charset="0"/>
                <a:cs typeface="Arial" panose="020B0604020202020204" pitchFamily="34" charset="0"/>
              </a:defRPr>
            </a:lvl1pPr>
            <a:lvl2pPr marL="0" indent="0">
              <a:lnSpc>
                <a:spcPct val="100000"/>
              </a:lnSpc>
              <a:buNone/>
              <a:defRPr sz="1100">
                <a:solidFill>
                  <a:srgbClr val="737373"/>
                </a:solidFill>
                <a:latin typeface="Arial" panose="020B0604020202020204" pitchFamily="34" charset="0"/>
                <a:cs typeface="Arial" panose="020B0604020202020204" pitchFamily="34" charset="0"/>
              </a:defRPr>
            </a:lvl2pPr>
            <a:lvl3pPr marL="0" indent="0">
              <a:lnSpc>
                <a:spcPct val="100000"/>
              </a:lnSpc>
              <a:buNone/>
              <a:defRPr sz="1100">
                <a:solidFill>
                  <a:srgbClr val="737373"/>
                </a:solidFill>
                <a:latin typeface="Arial" panose="020B0604020202020204" pitchFamily="34" charset="0"/>
                <a:cs typeface="Arial" panose="020B0604020202020204" pitchFamily="34" charset="0"/>
              </a:defRPr>
            </a:lvl3pPr>
            <a:lvl4pPr marL="0" indent="0">
              <a:lnSpc>
                <a:spcPct val="100000"/>
              </a:lnSpc>
              <a:buNone/>
              <a:defRPr sz="1100">
                <a:solidFill>
                  <a:srgbClr val="737373"/>
                </a:solidFill>
                <a:latin typeface="Arial" panose="020B0604020202020204" pitchFamily="34" charset="0"/>
                <a:cs typeface="Arial" panose="020B0604020202020204" pitchFamily="34" charset="0"/>
              </a:defRPr>
            </a:lvl4pPr>
            <a:lvl5pPr marL="0" indent="0">
              <a:lnSpc>
                <a:spcPct val="10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Espace réservé du graphique 8">
            <a:extLst>
              <a:ext uri="{FF2B5EF4-FFF2-40B4-BE49-F238E27FC236}">
                <a16:creationId xmlns:a16="http://schemas.microsoft.com/office/drawing/2014/main" id="{D1DCF4FE-8C32-44DF-A6CA-2B742EFDC224}"/>
              </a:ext>
            </a:extLst>
          </p:cNvPr>
          <p:cNvSpPr>
            <a:spLocks noGrp="1"/>
          </p:cNvSpPr>
          <p:nvPr>
            <p:ph type="chart" sz="quarter" idx="14"/>
          </p:nvPr>
        </p:nvSpPr>
        <p:spPr>
          <a:xfrm>
            <a:off x="4568100" y="552450"/>
            <a:ext cx="3852000" cy="3708400"/>
          </a:xfrm>
          <a:prstGeom prst="rect">
            <a:avLst/>
          </a:prstGeom>
          <a:noFill/>
        </p:spPr>
        <p:txBody>
          <a:bodyPr anchor="ctr"/>
          <a:lstStyle>
            <a:lvl1pPr algn="ctr">
              <a:defRPr sz="12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Tree>
    <p:extLst>
      <p:ext uri="{BB962C8B-B14F-4D97-AF65-F5344CB8AC3E}">
        <p14:creationId xmlns:p14="http://schemas.microsoft.com/office/powerpoint/2010/main" val="23010477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110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9283" y="330898"/>
            <a:ext cx="2139696" cy="3995928"/>
          </a:xfrm>
          <a:prstGeom prst="rect">
            <a:avLst/>
          </a:prstGeom>
        </p:spPr>
      </p:pic>
      <p:sp>
        <p:nvSpPr>
          <p:cNvPr id="4" name="ZoneTexte 3"/>
          <p:cNvSpPr txBox="1"/>
          <p:nvPr userDrawn="1"/>
        </p:nvSpPr>
        <p:spPr>
          <a:xfrm>
            <a:off x="1735932" y="1971674"/>
            <a:ext cx="2321718"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MER</a:t>
            </a:r>
          </a:p>
        </p:txBody>
      </p:sp>
      <p:sp>
        <p:nvSpPr>
          <p:cNvPr id="5" name="ZoneTexte 4"/>
          <p:cNvSpPr txBox="1"/>
          <p:nvPr userDrawn="1"/>
        </p:nvSpPr>
        <p:spPr>
          <a:xfrm>
            <a:off x="5284794" y="1971674"/>
            <a:ext cx="528370"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I</a:t>
            </a:r>
          </a:p>
        </p:txBody>
      </p:sp>
      <p:sp>
        <p:nvSpPr>
          <p:cNvPr id="6" name="Ellipse 5"/>
          <p:cNvSpPr>
            <a:spLocks noChangeAspect="1"/>
          </p:cNvSpPr>
          <p:nvPr userDrawn="1"/>
        </p:nvSpPr>
        <p:spPr>
          <a:xfrm>
            <a:off x="5430182" y="1867165"/>
            <a:ext cx="209017" cy="209017"/>
          </a:xfrm>
          <a:prstGeom prst="ellipse">
            <a:avLst/>
          </a:prstGeom>
          <a:solidFill>
            <a:srgbClr val="EA560D"/>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90246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6" name="Image 5">
            <a:extLst>
              <a:ext uri="{FF2B5EF4-FFF2-40B4-BE49-F238E27FC236}">
                <a16:creationId xmlns:a16="http://schemas.microsoft.com/office/drawing/2014/main" id="{8D597C90-3211-4832-AF76-1EE2F6BFB63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836963" y="0"/>
            <a:ext cx="4307037" cy="5143500"/>
          </a:xfrm>
          <a:prstGeom prst="rect">
            <a:avLst/>
          </a:prstGeom>
        </p:spPr>
      </p:pic>
      <p:sp>
        <p:nvSpPr>
          <p:cNvPr id="7"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0596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 ENGLISH">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9063" y="298700"/>
            <a:ext cx="2139696" cy="3995928"/>
          </a:xfrm>
          <a:prstGeom prst="rect">
            <a:avLst/>
          </a:prstGeom>
        </p:spPr>
      </p:pic>
      <p:sp>
        <p:nvSpPr>
          <p:cNvPr id="4" name="ZoneTexte 3"/>
          <p:cNvSpPr txBox="1"/>
          <p:nvPr userDrawn="1"/>
        </p:nvSpPr>
        <p:spPr>
          <a:xfrm>
            <a:off x="344270" y="2964967"/>
            <a:ext cx="4977684"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THANK</a:t>
            </a:r>
            <a:r>
              <a:rPr lang="fr-FR" sz="6600" b="1" baseline="0" dirty="0">
                <a:solidFill>
                  <a:srgbClr val="EA560D"/>
                </a:solidFill>
                <a:latin typeface="Arial Black" panose="020B0A04020102020204" pitchFamily="34" charset="0"/>
                <a:cs typeface="Arial" panose="020B0604020202020204" pitchFamily="34" charset="0"/>
              </a:rPr>
              <a:t>  Y</a:t>
            </a:r>
            <a:endParaRPr lang="fr-FR" sz="6600" b="1" dirty="0">
              <a:solidFill>
                <a:srgbClr val="EA560D"/>
              </a:solidFill>
              <a:latin typeface="Arial Black" panose="020B0A04020102020204" pitchFamily="34" charset="0"/>
              <a:cs typeface="Arial" panose="020B0604020202020204" pitchFamily="34" charset="0"/>
            </a:endParaRPr>
          </a:p>
        </p:txBody>
      </p:sp>
      <p:sp>
        <p:nvSpPr>
          <p:cNvPr id="5" name="ZoneTexte 4"/>
          <p:cNvSpPr txBox="1"/>
          <p:nvPr userDrawn="1"/>
        </p:nvSpPr>
        <p:spPr>
          <a:xfrm>
            <a:off x="6094845" y="2982666"/>
            <a:ext cx="528370" cy="1107996"/>
          </a:xfrm>
          <a:prstGeom prst="rect">
            <a:avLst/>
          </a:prstGeom>
          <a:noFill/>
        </p:spPr>
        <p:txBody>
          <a:bodyPr wrap="square" rtlCol="0">
            <a:spAutoFit/>
          </a:bodyPr>
          <a:lstStyle/>
          <a:p>
            <a:r>
              <a:rPr lang="fr-FR" sz="6600" b="1" dirty="0">
                <a:solidFill>
                  <a:srgbClr val="EA560D"/>
                </a:solidFill>
                <a:latin typeface="Arial Black" panose="020B0A04020102020204" pitchFamily="34" charset="0"/>
                <a:cs typeface="Arial" panose="020B0604020202020204" pitchFamily="34" charset="0"/>
              </a:rPr>
              <a:t>U</a:t>
            </a:r>
          </a:p>
        </p:txBody>
      </p:sp>
    </p:spTree>
    <p:extLst>
      <p:ext uri="{BB962C8B-B14F-4D97-AF65-F5344CB8AC3E}">
        <p14:creationId xmlns:p14="http://schemas.microsoft.com/office/powerpoint/2010/main" val="22458356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7" name="Image 6" descr="Une image contenant personne, souriant, jeune, regardant&#10;&#10;Description générée automatiquement">
            <a:extLst>
              <a:ext uri="{FF2B5EF4-FFF2-40B4-BE49-F238E27FC236}">
                <a16:creationId xmlns:a16="http://schemas.microsoft.com/office/drawing/2014/main" id="{F28A35B1-D7F8-41AB-9FAD-F759F077FF7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25660" y="0"/>
            <a:ext cx="4318340" cy="5143500"/>
          </a:xfrm>
          <a:prstGeom prst="rect">
            <a:avLst/>
          </a:prstGeom>
        </p:spPr>
      </p:pic>
      <p:sp>
        <p:nvSpPr>
          <p:cNvPr id="6"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90267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7016" y="325320"/>
            <a:ext cx="2018759" cy="1319142"/>
          </a:xfrm>
          <a:prstGeom prst="rect">
            <a:avLst/>
          </a:prstGeom>
        </p:spPr>
      </p:pic>
      <p:pic>
        <p:nvPicPr>
          <p:cNvPr id="6" name="Image 5" descr="Une image contenant personne, homme, chemise, grand&#10;&#10;Description générée automatiquement">
            <a:extLst>
              <a:ext uri="{FF2B5EF4-FFF2-40B4-BE49-F238E27FC236}">
                <a16:creationId xmlns:a16="http://schemas.microsoft.com/office/drawing/2014/main" id="{7CCE9380-72C7-4FBF-91E4-C12BB0E52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25660" y="0"/>
            <a:ext cx="4318340" cy="5143500"/>
          </a:xfrm>
          <a:prstGeom prst="rect">
            <a:avLst/>
          </a:prstGeom>
        </p:spPr>
      </p:pic>
      <p:sp>
        <p:nvSpPr>
          <p:cNvPr id="7" name="Espace réservé du texte 2"/>
          <p:cNvSpPr>
            <a:spLocks noGrp="1"/>
          </p:cNvSpPr>
          <p:nvPr>
            <p:ph type="body" sz="quarter" idx="10"/>
          </p:nvPr>
        </p:nvSpPr>
        <p:spPr>
          <a:xfrm>
            <a:off x="373063" y="2254250"/>
            <a:ext cx="4031512" cy="1216606"/>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9" name="Espace réservé du texte 2"/>
          <p:cNvSpPr>
            <a:spLocks noGrp="1"/>
          </p:cNvSpPr>
          <p:nvPr>
            <p:ph type="body" sz="quarter" idx="11"/>
          </p:nvPr>
        </p:nvSpPr>
        <p:spPr>
          <a:xfrm>
            <a:off x="373063" y="3567448"/>
            <a:ext cx="4031512" cy="455053"/>
          </a:xfrm>
          <a:prstGeom prst="rect">
            <a:avLst/>
          </a:prstGeom>
        </p:spPr>
        <p:txBody>
          <a:bodyPr/>
          <a:lstStyle>
            <a:lvl1pPr>
              <a:defRPr lang="fr-FR" sz="1600" b="0" u="none" kern="1200" cap="all" baseline="0" dirty="0" smtClean="0">
                <a:solidFill>
                  <a:srgbClr val="878787"/>
                </a:solidFill>
                <a:latin typeface="Arial" panose="020B0604020202020204" pitchFamily="34" charset="0"/>
                <a:ea typeface="+mn-ea"/>
                <a:cs typeface="Arial" panose="020B0604020202020204" pitchFamily="34" charset="0"/>
              </a:defRPr>
            </a:lvl1pPr>
            <a:lvl2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2pPr>
            <a:lvl3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3pPr>
            <a:lvl4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4pPr>
            <a:lvl5pPr>
              <a:defRPr lang="fr-FR" sz="2000" b="1" u="none" kern="1200" cap="all" baseline="0" dirty="0">
                <a:solidFill>
                  <a:srgbClr val="878787"/>
                </a:solidFill>
                <a:latin typeface="Arial" panose="020B0604020202020204" pitchFamily="34" charset="0"/>
                <a:ea typeface="+mn-ea"/>
                <a:cs typeface="Arial" panose="020B0604020202020204" pitchFamily="34" charset="0"/>
              </a:defRPr>
            </a:lvl5pPr>
          </a:lstStyle>
          <a:p>
            <a:pPr lvl="0"/>
            <a:r>
              <a:rPr lang="fr-FR"/>
              <a:t>Modifier les styles du texte du masque</a:t>
            </a:r>
          </a:p>
        </p:txBody>
      </p:sp>
      <p:sp>
        <p:nvSpPr>
          <p:cNvPr id="10" name="ZoneTexte 9"/>
          <p:cNvSpPr txBox="1"/>
          <p:nvPr userDrawn="1"/>
        </p:nvSpPr>
        <p:spPr>
          <a:xfrm>
            <a:off x="309093" y="4790267"/>
            <a:ext cx="4043966" cy="246221"/>
          </a:xfrm>
          <a:prstGeom prst="rect">
            <a:avLst/>
          </a:prstGeom>
          <a:noFill/>
        </p:spPr>
        <p:txBody>
          <a:bodyPr wrap="square" rtlCol="0">
            <a:spAutoFit/>
          </a:bodyPr>
          <a:lstStyle/>
          <a:p>
            <a:r>
              <a:rPr lang="fr-FR" sz="1000" b="0" i="0" cap="small" dirty="0">
                <a:solidFill>
                  <a:srgbClr val="EA560D"/>
                </a:solidFill>
                <a:latin typeface="Arial" panose="020B0604020202020204" pitchFamily="34" charset="0"/>
                <a:cs typeface="Arial" panose="020B0604020202020204" pitchFamily="34" charset="0"/>
              </a:rPr>
              <a:t>Un centre d’excellence</a:t>
            </a:r>
            <a:r>
              <a:rPr lang="fr-FR" sz="1000" b="0" i="0" cap="small" baseline="0" dirty="0">
                <a:solidFill>
                  <a:srgbClr val="EA560D"/>
                </a:solidFill>
                <a:latin typeface="Arial" panose="020B0604020202020204" pitchFamily="34" charset="0"/>
                <a:cs typeface="Arial" panose="020B0604020202020204" pitchFamily="34" charset="0"/>
              </a:rPr>
              <a:t>, un accès pour tous</a:t>
            </a:r>
            <a:endParaRPr lang="fr-FR" sz="1000" b="0" i="0" cap="small" dirty="0">
              <a:solidFill>
                <a:srgbClr val="EA56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86891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2">
    <p:spTree>
      <p:nvGrpSpPr>
        <p:cNvPr id="1" name=""/>
        <p:cNvGrpSpPr/>
        <p:nvPr/>
      </p:nvGrpSpPr>
      <p:grpSpPr>
        <a:xfrm>
          <a:off x="0" y="0"/>
          <a:ext cx="0" cy="0"/>
          <a:chOff x="0" y="0"/>
          <a:chExt cx="0" cy="0"/>
        </a:xfrm>
      </p:grpSpPr>
      <p:sp>
        <p:nvSpPr>
          <p:cNvPr id="28" name="Espace réservé du texte 2">
            <a:extLst>
              <a:ext uri="{FF2B5EF4-FFF2-40B4-BE49-F238E27FC236}">
                <a16:creationId xmlns:a16="http://schemas.microsoft.com/office/drawing/2014/main" id="{E8492159-8A14-4992-B41B-E525EE484AAF}"/>
              </a:ext>
            </a:extLst>
          </p:cNvPr>
          <p:cNvSpPr>
            <a:spLocks noGrp="1"/>
          </p:cNvSpPr>
          <p:nvPr>
            <p:ph type="body" sz="quarter" idx="11"/>
          </p:nvPr>
        </p:nvSpPr>
        <p:spPr>
          <a:xfrm>
            <a:off x="789279" y="2440181"/>
            <a:ext cx="5854409" cy="1938938"/>
          </a:xfrm>
          <a:prstGeom prst="rect">
            <a:avLst/>
          </a:prstGeom>
        </p:spPr>
        <p:txBody>
          <a:bodyPr/>
          <a:lstStyle>
            <a:lvl1pPr algn="r">
              <a:defRPr lang="fr-FR" sz="2000" b="1" u="none" kern="1200"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Modifier les styles du texte du masque</a:t>
            </a:r>
          </a:p>
        </p:txBody>
      </p:sp>
      <p:pic>
        <p:nvPicPr>
          <p:cNvPr id="6" name="Image 5" descr="Une image contenant dessin&#10;&#10;Description générée automatiquement">
            <a:extLst>
              <a:ext uri="{FF2B5EF4-FFF2-40B4-BE49-F238E27FC236}">
                <a16:creationId xmlns:a16="http://schemas.microsoft.com/office/drawing/2014/main" id="{0323C9D3-E708-47A8-9451-369A4ADBB0E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729" b="99568" l="1678" r="90940">
                        <a14:foregroundMark x1="43289" y1="14841" x2="43289" y2="14841"/>
                        <a14:foregroundMark x1="35235" y1="5331" x2="35235" y2="5331"/>
                        <a14:foregroundMark x1="37248" y1="2305" x2="37248" y2="2305"/>
                        <a14:foregroundMark x1="1678" y1="16859" x2="1678" y2="16859"/>
                        <a14:foregroundMark x1="91275" y1="50144" x2="91275" y2="50144"/>
                        <a14:foregroundMark x1="35235" y1="95965" x2="35235" y2="95965"/>
                        <a14:foregroundMark x1="25839" y1="99568" x2="25839" y2="99568"/>
                      </a14:backgroundRemoval>
                    </a14:imgEffect>
                  </a14:imgLayer>
                </a14:imgProps>
              </a:ext>
              <a:ext uri="{28A0092B-C50C-407E-A947-70E740481C1C}">
                <a14:useLocalDpi xmlns:a14="http://schemas.microsoft.com/office/drawing/2010/main" val="0"/>
              </a:ext>
            </a:extLst>
          </a:blip>
          <a:stretch>
            <a:fillRect/>
          </a:stretch>
        </p:blipFill>
        <p:spPr>
          <a:xfrm>
            <a:off x="6966541" y="882919"/>
            <a:ext cx="1502146" cy="3498281"/>
          </a:xfrm>
          <a:prstGeom prst="rect">
            <a:avLst/>
          </a:prstGeom>
        </p:spPr>
      </p:pic>
      <p:sp>
        <p:nvSpPr>
          <p:cNvPr id="5" name="Espace réservé du texte 26"/>
          <p:cNvSpPr>
            <a:spLocks noGrp="1"/>
          </p:cNvSpPr>
          <p:nvPr>
            <p:ph type="body" sz="quarter" idx="10"/>
          </p:nvPr>
        </p:nvSpPr>
        <p:spPr>
          <a:xfrm>
            <a:off x="7197960" y="1121871"/>
            <a:ext cx="642938" cy="585787"/>
          </a:xfrm>
          <a:prstGeom prst="rect">
            <a:avLst/>
          </a:prstGeom>
        </p:spPr>
        <p:txBody>
          <a:bodyPr anchor="ctr" anchorCtr="0"/>
          <a:lstStyle>
            <a:lvl1pPr>
              <a:defRPr sz="12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lgn="ctr">
              <a:defRPr sz="1800" b="1">
                <a:solidFill>
                  <a:schemeClr val="bg1">
                    <a:lumMod val="95000"/>
                  </a:schemeClr>
                </a:solidFill>
                <a:latin typeface="Arial" panose="020B0604020202020204" pitchFamily="34" charset="0"/>
                <a:cs typeface="Arial" panose="020B0604020202020204" pitchFamily="34" charset="0"/>
              </a:defRPr>
            </a:lvl5pPr>
          </a:lstStyle>
          <a:p>
            <a:pPr lvl="0"/>
            <a:r>
              <a:rPr lang="fr-FR"/>
              <a:t>Modifier les styles du texte du masque</a:t>
            </a:r>
          </a:p>
        </p:txBody>
      </p:sp>
    </p:spTree>
    <p:extLst>
      <p:ext uri="{BB962C8B-B14F-4D97-AF65-F5344CB8AC3E}">
        <p14:creationId xmlns:p14="http://schemas.microsoft.com/office/powerpoint/2010/main" val="372820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28650" y="985234"/>
            <a:ext cx="7886700" cy="3529337"/>
          </a:xfrm>
          <a:prstGeom prst="rect">
            <a:avLst/>
          </a:prstGeom>
        </p:spPr>
        <p:txBody>
          <a:bodyPr>
            <a:normAutofit/>
          </a:bodyPr>
          <a:lstStyle>
            <a:lvl1pPr>
              <a:defRPr sz="1600" b="1">
                <a:solidFill>
                  <a:srgbClr val="737373"/>
                </a:solidFill>
                <a:latin typeface="Arial" panose="020B0604020202020204" pitchFamily="34" charset="0"/>
                <a:cs typeface="Arial" panose="020B0604020202020204" pitchFamily="34" charset="0"/>
              </a:defRPr>
            </a:lvl1pPr>
            <a:lvl2pPr marL="179388" indent="-179388">
              <a:buClr>
                <a:srgbClr val="FF5E00"/>
              </a:buClr>
              <a:buFont typeface="Wingdings" panose="05000000000000000000" pitchFamily="2" charset="2"/>
              <a:buChar char="§"/>
              <a:defRPr sz="1200">
                <a:solidFill>
                  <a:srgbClr val="737373"/>
                </a:solidFill>
                <a:latin typeface="Arial" panose="020B0604020202020204" pitchFamily="34" charset="0"/>
                <a:cs typeface="Arial" panose="020B0604020202020204" pitchFamily="34" charset="0"/>
              </a:defRPr>
            </a:lvl2pPr>
            <a:lvl3pPr marL="885825" indent="-171450">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3pPr>
            <a:lvl4pPr marL="1427162" indent="-171450">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4pPr>
            <a:lvl5pPr marL="2051050" indent="-171450">
              <a:buFont typeface="Courier New" panose="02070309020205020404" pitchFamily="49" charset="0"/>
              <a:buChar char="o"/>
              <a:defRPr sz="9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Titre 8"/>
          <p:cNvSpPr>
            <a:spLocks noGrp="1"/>
          </p:cNvSpPr>
          <p:nvPr>
            <p:ph type="title"/>
          </p:nvPr>
        </p:nvSpPr>
        <p:spPr>
          <a:xfrm>
            <a:off x="628650" y="338932"/>
            <a:ext cx="7886700" cy="491655"/>
          </a:xfrm>
          <a:prstGeom prst="rect">
            <a:avLst/>
          </a:prstGeom>
        </p:spPr>
        <p:txBody>
          <a:bodyPr/>
          <a:lstStyle>
            <a:lvl1pPr>
              <a:defRPr lang="fr-FR" sz="2000" b="1" u="none" kern="1200" cap="all" baseline="0" dirty="0" smtClean="0">
                <a:solidFill>
                  <a:srgbClr val="878787"/>
                </a:solidFill>
                <a:latin typeface="Arial" panose="020B0604020202020204" pitchFamily="34" charset="0"/>
                <a:ea typeface="+mn-ea"/>
                <a:cs typeface="Arial" panose="020B0604020202020204" pitchFamily="34" charset="0"/>
              </a:defRPr>
            </a:lvl1pPr>
          </a:lstStyle>
          <a:p>
            <a:r>
              <a:rPr lang="fr-FR"/>
              <a:t>Modifiez le style du titre</a:t>
            </a:r>
            <a:endParaRPr lang="fr-FR" dirty="0"/>
          </a:p>
        </p:txBody>
      </p:sp>
      <p:pic>
        <p:nvPicPr>
          <p:cNvPr id="8" name="Image 7">
            <a:extLst>
              <a:ext uri="{FF2B5EF4-FFF2-40B4-BE49-F238E27FC236}">
                <a16:creationId xmlns:a16="http://schemas.microsoft.com/office/drawing/2014/main" id="{BFF10633-471D-47A5-81EF-D7ABDF9230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537" y="4584943"/>
            <a:ext cx="741151" cy="463415"/>
          </a:xfrm>
          <a:prstGeom prst="rect">
            <a:avLst/>
          </a:prstGeom>
        </p:spPr>
      </p:pic>
      <p:cxnSp>
        <p:nvCxnSpPr>
          <p:cNvPr id="10" name="Connecteur droit 9">
            <a:extLst>
              <a:ext uri="{FF2B5EF4-FFF2-40B4-BE49-F238E27FC236}">
                <a16:creationId xmlns:a16="http://schemas.microsoft.com/office/drawing/2014/main" id="{4DF2F667-FF21-481D-AC44-EEB15177928F}"/>
              </a:ext>
            </a:extLst>
          </p:cNvPr>
          <p:cNvCxnSpPr/>
          <p:nvPr userDrawn="1"/>
        </p:nvCxnSpPr>
        <p:spPr>
          <a:xfrm flipV="1">
            <a:off x="986231" y="4927559"/>
            <a:ext cx="7560000" cy="20267"/>
          </a:xfrm>
          <a:prstGeom prst="line">
            <a:avLst/>
          </a:prstGeom>
          <a:ln>
            <a:solidFill>
              <a:srgbClr val="878787"/>
            </a:solidFill>
          </a:ln>
        </p:spPr>
        <p:style>
          <a:lnRef idx="1">
            <a:schemeClr val="accent1"/>
          </a:lnRef>
          <a:fillRef idx="0">
            <a:schemeClr val="accent1"/>
          </a:fillRef>
          <a:effectRef idx="0">
            <a:schemeClr val="accent1"/>
          </a:effectRef>
          <a:fontRef idx="minor">
            <a:schemeClr val="tx1"/>
          </a:fontRef>
        </p:style>
      </p:cxnSp>
      <p:sp>
        <p:nvSpPr>
          <p:cNvPr id="12" name="Espace réservé du texte 11"/>
          <p:cNvSpPr>
            <a:spLocks noGrp="1"/>
          </p:cNvSpPr>
          <p:nvPr>
            <p:ph type="body" sz="quarter" idx="10" hasCustomPrompt="1"/>
          </p:nvPr>
        </p:nvSpPr>
        <p:spPr>
          <a:xfrm>
            <a:off x="8545513" y="4816475"/>
            <a:ext cx="390525" cy="231775"/>
          </a:xfrm>
          <a:prstGeom prst="rect">
            <a:avLst/>
          </a:prstGeom>
        </p:spPr>
        <p:txBody>
          <a:bodyPr/>
          <a:lstStyle>
            <a:lvl1pPr>
              <a:defRPr sz="800">
                <a:solidFill>
                  <a:srgbClr val="EA560D"/>
                </a:solidFill>
                <a:latin typeface="Arial" panose="020B0604020202020204" pitchFamily="34" charset="0"/>
                <a:cs typeface="Arial" panose="020B0604020202020204" pitchFamily="34" charset="0"/>
              </a:defRPr>
            </a:lvl1pPr>
          </a:lstStyle>
          <a:p>
            <a:pPr lvl="0"/>
            <a:fld id="{21F0E541-015C-4D14-81CE-F40D464D20D5}" type="slidenum">
              <a:rPr lang="fr-FR" smtClean="0"/>
              <a:t>‹N°›</a:t>
            </a:fld>
            <a:endParaRPr lang="fr-FR" dirty="0"/>
          </a:p>
        </p:txBody>
      </p:sp>
    </p:spTree>
    <p:extLst>
      <p:ext uri="{BB962C8B-B14F-4D97-AF65-F5344CB8AC3E}">
        <p14:creationId xmlns:p14="http://schemas.microsoft.com/office/powerpoint/2010/main" val="22438893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sur 2 lignes et contenu ">
    <p:spTree>
      <p:nvGrpSpPr>
        <p:cNvPr id="1" name=""/>
        <p:cNvGrpSpPr/>
        <p:nvPr/>
      </p:nvGrpSpPr>
      <p:grpSpPr>
        <a:xfrm>
          <a:off x="0" y="0"/>
          <a:ext cx="0" cy="0"/>
          <a:chOff x="0" y="0"/>
          <a:chExt cx="0" cy="0"/>
        </a:xfrm>
      </p:grpSpPr>
      <p:sp>
        <p:nvSpPr>
          <p:cNvPr id="2" name="Title 1"/>
          <p:cNvSpPr>
            <a:spLocks noGrp="1"/>
          </p:cNvSpPr>
          <p:nvPr>
            <p:ph type="title"/>
          </p:nvPr>
        </p:nvSpPr>
        <p:spPr>
          <a:xfrm>
            <a:off x="628650" y="648000"/>
            <a:ext cx="4057650" cy="478901"/>
          </a:xfrm>
          <a:prstGeom prst="rect">
            <a:avLst/>
          </a:prstGeom>
        </p:spPr>
        <p:txBody>
          <a:bodyPr anchor="b"/>
          <a:lstStyle>
            <a:lvl1pPr>
              <a:lnSpc>
                <a:spcPct val="85000"/>
              </a:lnSpc>
              <a:defRPr lang="fr-FR" sz="1800" b="1" u="none" kern="1200" cap="all" baseline="0" dirty="0">
                <a:solidFill>
                  <a:srgbClr val="878787"/>
                </a:solidFill>
                <a:latin typeface="Arial" panose="020B0604020202020204" pitchFamily="34" charset="0"/>
                <a:ea typeface="+mn-ea"/>
                <a:cs typeface="Arial" panose="020B060402020202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628649" y="1242811"/>
            <a:ext cx="4057650" cy="3451537"/>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lang="fr-FR" sz="1200" kern="1200" dirty="0" smtClean="0">
                <a:solidFill>
                  <a:srgbClr val="737373"/>
                </a:solidFill>
                <a:latin typeface="Arial" panose="020B0604020202020204" pitchFamily="34" charset="0"/>
                <a:ea typeface="+mn-ea"/>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687962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ur 2 lignes et contenu + Photo">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BBFAFDD3-A49E-4461-B1B3-C6DAEB51EF42}"/>
              </a:ext>
            </a:extLst>
          </p:cNvPr>
          <p:cNvSpPr>
            <a:spLocks noGrp="1"/>
          </p:cNvSpPr>
          <p:nvPr>
            <p:ph type="pic" sz="quarter" idx="13"/>
          </p:nvPr>
        </p:nvSpPr>
        <p:spPr>
          <a:xfrm>
            <a:off x="4568100" y="552450"/>
            <a:ext cx="3852000" cy="4154778"/>
          </a:xfrm>
          <a:prstGeom prst="rect">
            <a:avLst/>
          </a:prstGeom>
          <a:solidFill>
            <a:schemeClr val="bg1">
              <a:lumMod val="85000"/>
            </a:schemeClr>
          </a:solid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2" name="Title 1"/>
          <p:cNvSpPr>
            <a:spLocks noGrp="1"/>
          </p:cNvSpPr>
          <p:nvPr>
            <p:ph type="title"/>
          </p:nvPr>
        </p:nvSpPr>
        <p:spPr>
          <a:xfrm>
            <a:off x="628650" y="648000"/>
            <a:ext cx="3816000" cy="440265"/>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1262130"/>
            <a:ext cx="3816000" cy="3445098"/>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chemeClr val="bg2"/>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chemeClr val="accent2"/>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8748797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ur 2 lignes et contenu + Graphique">
    <p:spTree>
      <p:nvGrpSpPr>
        <p:cNvPr id="1" name=""/>
        <p:cNvGrpSpPr/>
        <p:nvPr/>
      </p:nvGrpSpPr>
      <p:grpSpPr>
        <a:xfrm>
          <a:off x="0" y="0"/>
          <a:ext cx="0" cy="0"/>
          <a:chOff x="0" y="0"/>
          <a:chExt cx="0" cy="0"/>
        </a:xfrm>
      </p:grpSpPr>
      <p:sp>
        <p:nvSpPr>
          <p:cNvPr id="9" name="Espace réservé du graphique 8">
            <a:extLst>
              <a:ext uri="{FF2B5EF4-FFF2-40B4-BE49-F238E27FC236}">
                <a16:creationId xmlns:a16="http://schemas.microsoft.com/office/drawing/2014/main" id="{7B592B45-6B76-404D-A303-24785A9550B7}"/>
              </a:ext>
            </a:extLst>
          </p:cNvPr>
          <p:cNvSpPr>
            <a:spLocks noGrp="1"/>
          </p:cNvSpPr>
          <p:nvPr>
            <p:ph type="chart" sz="quarter" idx="14"/>
          </p:nvPr>
        </p:nvSpPr>
        <p:spPr>
          <a:xfrm>
            <a:off x="4568100" y="552450"/>
            <a:ext cx="3852000" cy="4206294"/>
          </a:xfrm>
          <a:prstGeom prst="rect">
            <a:avLst/>
          </a:prstGeom>
          <a:noFill/>
        </p:spPr>
        <p:txBody>
          <a:bodyPr anchor="ctr"/>
          <a:lstStyle>
            <a:lvl1pPr algn="ctr">
              <a:defRPr sz="1100" b="1">
                <a:latin typeface="Arial" panose="020B0604020202020204" pitchFamily="34" charset="0"/>
                <a:cs typeface="Arial" panose="020B0604020202020204" pitchFamily="34" charset="0"/>
              </a:defRPr>
            </a:lvl1pPr>
          </a:lstStyle>
          <a:p>
            <a:r>
              <a:rPr lang="fr-FR"/>
              <a:t>Cliquez sur l'icône pour ajouter un graphique</a:t>
            </a:r>
            <a:endParaRPr lang="fr-FR" dirty="0"/>
          </a:p>
        </p:txBody>
      </p:sp>
      <p:sp>
        <p:nvSpPr>
          <p:cNvPr id="2" name="Title 1"/>
          <p:cNvSpPr>
            <a:spLocks noGrp="1"/>
          </p:cNvSpPr>
          <p:nvPr>
            <p:ph type="title"/>
          </p:nvPr>
        </p:nvSpPr>
        <p:spPr>
          <a:xfrm>
            <a:off x="628650" y="552450"/>
            <a:ext cx="3816000" cy="446704"/>
          </a:xfrm>
          <a:prstGeom prst="rect">
            <a:avLst/>
          </a:prstGeom>
        </p:spPr>
        <p:txBody>
          <a:bodyPr anchor="b"/>
          <a:lstStyle>
            <a:lvl1pPr>
              <a:defRPr lang="en-US" sz="1800" u="none" cap="all" baseline="0" dirty="0">
                <a:solidFill>
                  <a:srgbClr val="878787"/>
                </a:solidFill>
                <a:latin typeface="Arial" panose="020B0604020202020204" pitchFamily="34" charset="0"/>
                <a:ea typeface="+mn-ea"/>
                <a:cs typeface="Arial" panose="020B0604020202020204" pitchFamily="34" charset="0"/>
              </a:defRPr>
            </a:lvl1pPr>
          </a:lstStyle>
          <a:p>
            <a:pPr lvl="0"/>
            <a:r>
              <a:rPr lang="fr-FR"/>
              <a:t>Modifiez le style du titre</a:t>
            </a:r>
            <a:endParaRPr lang="en-US" dirty="0"/>
          </a:p>
        </p:txBody>
      </p:sp>
      <p:sp>
        <p:nvSpPr>
          <p:cNvPr id="3" name="Content Placeholder 2"/>
          <p:cNvSpPr>
            <a:spLocks noGrp="1"/>
          </p:cNvSpPr>
          <p:nvPr>
            <p:ph idx="1"/>
          </p:nvPr>
        </p:nvSpPr>
        <p:spPr>
          <a:xfrm>
            <a:off x="628650" y="1204175"/>
            <a:ext cx="3816000" cy="3554569"/>
          </a:xfrm>
          <a:prstGeom prst="rect">
            <a:avLst/>
          </a:prstGeom>
        </p:spPr>
        <p:txBody>
          <a:bodyPr/>
          <a:lstStyle>
            <a:lvl1pPr marL="0" indent="0">
              <a:lnSpc>
                <a:spcPct val="90000"/>
              </a:lnSpc>
              <a:buNone/>
              <a:defRPr sz="1100">
                <a:solidFill>
                  <a:srgbClr val="737373"/>
                </a:solidFill>
                <a:latin typeface="Arial" panose="020B0604020202020204" pitchFamily="34" charset="0"/>
                <a:cs typeface="Arial" panose="020B0604020202020204" pitchFamily="34" charset="0"/>
              </a:defRPr>
            </a:lvl1pPr>
            <a:lvl2pPr marL="171450" indent="-171450">
              <a:lnSpc>
                <a:spcPct val="90000"/>
              </a:lnSpc>
              <a:buClr>
                <a:srgbClr val="FF5E00"/>
              </a:buClr>
              <a:buFont typeface="Arial" panose="020B0604020202020204" pitchFamily="34" charset="0"/>
              <a:buChar char="•"/>
              <a:defRPr sz="1100">
                <a:solidFill>
                  <a:srgbClr val="737373"/>
                </a:solidFill>
                <a:latin typeface="Arial" panose="020B0604020202020204" pitchFamily="34" charset="0"/>
                <a:cs typeface="Arial" panose="020B0604020202020204" pitchFamily="34" charset="0"/>
              </a:defRPr>
            </a:lvl2pPr>
            <a:lvl3pPr marL="360363" indent="-182563">
              <a:lnSpc>
                <a:spcPct val="90000"/>
              </a:lnSpc>
              <a:spcBef>
                <a:spcPts val="100"/>
              </a:spcBef>
              <a:buClr>
                <a:srgbClr val="FF5E00"/>
              </a:buClr>
              <a:buFont typeface="Arial" panose="020B0604020202020204" pitchFamily="34" charset="0"/>
              <a:buChar char="-"/>
              <a:defRPr sz="1050">
                <a:solidFill>
                  <a:srgbClr val="737373"/>
                </a:solidFill>
                <a:latin typeface="Arial" panose="020B0604020202020204" pitchFamily="34" charset="0"/>
                <a:cs typeface="Arial" panose="020B0604020202020204" pitchFamily="34" charset="0"/>
              </a:defRPr>
            </a:lvl3pPr>
            <a:lvl4pPr marL="0" indent="0">
              <a:lnSpc>
                <a:spcPct val="90000"/>
              </a:lnSpc>
              <a:buNone/>
              <a:defRPr sz="1100" b="1">
                <a:solidFill>
                  <a:srgbClr val="737373"/>
                </a:solidFill>
                <a:latin typeface="Arial" panose="020B0604020202020204" pitchFamily="34" charset="0"/>
                <a:cs typeface="Arial" panose="020B0604020202020204" pitchFamily="34" charset="0"/>
              </a:defRPr>
            </a:lvl4pPr>
            <a:lvl5pPr marL="0" indent="0">
              <a:lnSpc>
                <a:spcPct val="90000"/>
              </a:lnSpc>
              <a:buNone/>
              <a:defRPr sz="1100">
                <a:solidFill>
                  <a:srgbClr val="737373"/>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0490248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FF10633-471D-47A5-81EF-D7ABDF9230B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87537" y="4584943"/>
            <a:ext cx="741151" cy="463415"/>
          </a:xfrm>
          <a:prstGeom prst="rect">
            <a:avLst/>
          </a:prstGeom>
        </p:spPr>
      </p:pic>
      <p:cxnSp>
        <p:nvCxnSpPr>
          <p:cNvPr id="7" name="Connecteur droit 6">
            <a:extLst>
              <a:ext uri="{FF2B5EF4-FFF2-40B4-BE49-F238E27FC236}">
                <a16:creationId xmlns:a16="http://schemas.microsoft.com/office/drawing/2014/main" id="{4DF2F667-FF21-481D-AC44-EEB15177928F}"/>
              </a:ext>
            </a:extLst>
          </p:cNvPr>
          <p:cNvCxnSpPr/>
          <p:nvPr userDrawn="1"/>
        </p:nvCxnSpPr>
        <p:spPr>
          <a:xfrm flipV="1">
            <a:off x="986231" y="4927559"/>
            <a:ext cx="7560000" cy="20267"/>
          </a:xfrm>
          <a:prstGeom prst="line">
            <a:avLst/>
          </a:prstGeom>
          <a:ln>
            <a:solidFill>
              <a:srgbClr val="878787"/>
            </a:solidFill>
          </a:ln>
        </p:spPr>
        <p:style>
          <a:lnRef idx="1">
            <a:schemeClr val="accent1"/>
          </a:lnRef>
          <a:fillRef idx="0">
            <a:schemeClr val="accent1"/>
          </a:fillRef>
          <a:effectRef idx="0">
            <a:schemeClr val="accent1"/>
          </a:effectRef>
          <a:fontRef idx="minor">
            <a:schemeClr val="tx1"/>
          </a:fontRef>
        </p:style>
      </p:cxnSp>
      <p:sp>
        <p:nvSpPr>
          <p:cNvPr id="9" name="Espace réservé du texte 11"/>
          <p:cNvSpPr txBox="1">
            <a:spLocks/>
          </p:cNvSpPr>
          <p:nvPr userDrawn="1"/>
        </p:nvSpPr>
        <p:spPr>
          <a:xfrm>
            <a:off x="8545513" y="4816475"/>
            <a:ext cx="390525" cy="2317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800" kern="1200">
                <a:solidFill>
                  <a:srgbClr val="EA560D"/>
                </a:solidFill>
                <a:latin typeface="Arial" panose="020B0604020202020204" pitchFamily="34" charset="0"/>
                <a:ea typeface="+mn-ea"/>
                <a:cs typeface="Arial" panose="020B0604020202020204" pitchFamily="34" charset="0"/>
              </a:defRPr>
            </a:lvl1pPr>
            <a:lvl2pPr marL="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fld id="{21F0E541-015C-4D14-81CE-F40D464D20D5}" type="slidenum">
              <a:rPr lang="fr-FR" smtClean="0"/>
              <a:pPr/>
              <a:t>‹N°›</a:t>
            </a:fld>
            <a:endParaRPr lang="fr-FR" dirty="0"/>
          </a:p>
        </p:txBody>
      </p:sp>
    </p:spTree>
    <p:extLst>
      <p:ext uri="{BB962C8B-B14F-4D97-AF65-F5344CB8AC3E}">
        <p14:creationId xmlns:p14="http://schemas.microsoft.com/office/powerpoint/2010/main" val="2874841753"/>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7" r:id="rId3"/>
    <p:sldLayoutId id="2147483688" r:id="rId4"/>
    <p:sldLayoutId id="2147483685" r:id="rId5"/>
    <p:sldLayoutId id="2147483683" r:id="rId6"/>
    <p:sldLayoutId id="2147483662" r:id="rId7"/>
    <p:sldLayoutId id="2147483675" r:id="rId8"/>
    <p:sldLayoutId id="2147483677" r:id="rId9"/>
    <p:sldLayoutId id="2147483673" r:id="rId10"/>
    <p:sldLayoutId id="2147483676" r:id="rId11"/>
    <p:sldLayoutId id="2147483678" r:id="rId12"/>
    <p:sldLayoutId id="2147483691" r:id="rId13"/>
    <p:sldLayoutId id="2147483692" r:id="rId14"/>
    <p:sldLayoutId id="2147483674" r:id="rId15"/>
    <p:sldLayoutId id="2147483679" r:id="rId16"/>
    <p:sldLayoutId id="2147483680" r:id="rId17"/>
    <p:sldLayoutId id="2147483690" r:id="rId18"/>
    <p:sldLayoutId id="2147483689" r:id="rId19"/>
    <p:sldLayoutId id="2147483693" r:id="rId20"/>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685800" rtl="0" eaLnBrk="1" latinLnBrk="0" hangingPunct="1">
        <a:lnSpc>
          <a:spcPct val="85000"/>
        </a:lnSpc>
        <a:spcBef>
          <a:spcPct val="0"/>
        </a:spcBef>
        <a:buNone/>
        <a:defRPr sz="3300" b="1"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2pPr>
      <a:lvl3pPr marL="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4pPr>
      <a:lvl5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1EFD4F-BFF1-62D4-B0D7-29A7CE99BC2D}"/>
              </a:ext>
            </a:extLst>
          </p:cNvPr>
          <p:cNvSpPr/>
          <p:nvPr/>
        </p:nvSpPr>
        <p:spPr>
          <a:xfrm>
            <a:off x="302607" y="4736460"/>
            <a:ext cx="2881347" cy="3486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p:cNvSpPr>
            <a:spLocks noGrp="1"/>
          </p:cNvSpPr>
          <p:nvPr>
            <p:ph type="body" sz="quarter" idx="10"/>
          </p:nvPr>
        </p:nvSpPr>
        <p:spPr/>
        <p:txBody>
          <a:bodyPr/>
          <a:lstStyle/>
          <a:p>
            <a:r>
              <a:rPr lang="fr-FR" dirty="0">
                <a:latin typeface="Times New Roman" panose="02020603050405020304" pitchFamily="18" charset="0"/>
                <a:cs typeface="Times New Roman" panose="02020603050405020304" pitchFamily="18" charset="0"/>
              </a:rPr>
              <a:t>Modélisation du 6FFF au </a:t>
            </a:r>
            <a:r>
              <a:rPr lang="fr-FR" dirty="0" err="1">
                <a:latin typeface="Times New Roman" panose="02020603050405020304" pitchFamily="18" charset="0"/>
                <a:cs typeface="Times New Roman" panose="02020603050405020304" pitchFamily="18" charset="0"/>
              </a:rPr>
              <a:t>novalis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truebeam</a:t>
            </a:r>
            <a:endParaRPr lang="fr-FR" dirty="0">
              <a:latin typeface="Times New Roman" panose="02020603050405020304" pitchFamily="18" charset="0"/>
              <a:cs typeface="Times New Roman" panose="02020603050405020304" pitchFamily="18" charset="0"/>
            </a:endParaRPr>
          </a:p>
        </p:txBody>
      </p:sp>
      <p:sp>
        <p:nvSpPr>
          <p:cNvPr id="2" name="ZoneTexte 1"/>
          <p:cNvSpPr txBox="1"/>
          <p:nvPr/>
        </p:nvSpPr>
        <p:spPr>
          <a:xfrm>
            <a:off x="318062" y="3470856"/>
            <a:ext cx="4086513" cy="646331"/>
          </a:xfrm>
          <a:prstGeom prst="rect">
            <a:avLst/>
          </a:prstGeom>
          <a:noFill/>
        </p:spPr>
        <p:txBody>
          <a:bodyPr wrap="square" rtlCol="0">
            <a:spAutoFit/>
          </a:bodyPr>
          <a:lstStyle/>
          <a:p>
            <a:r>
              <a:rPr lang="fr-FR" dirty="0">
                <a:solidFill>
                  <a:schemeClr val="tx1">
                    <a:lumMod val="50000"/>
                    <a:lumOff val="50000"/>
                  </a:schemeClr>
                </a:solidFill>
                <a:latin typeface="Times New Roman" panose="02020603050405020304" pitchFamily="18" charset="0"/>
                <a:cs typeface="Times New Roman" panose="02020603050405020304" pitchFamily="18" charset="0"/>
              </a:rPr>
              <a:t>Gontier Charlotte (DQPRM 2021-2024)</a:t>
            </a:r>
          </a:p>
          <a:p>
            <a:r>
              <a:rPr lang="fr-FR" dirty="0">
                <a:solidFill>
                  <a:schemeClr val="tx1">
                    <a:lumMod val="50000"/>
                    <a:lumOff val="50000"/>
                  </a:schemeClr>
                </a:solidFill>
                <a:latin typeface="Times New Roman" panose="02020603050405020304" pitchFamily="18" charset="0"/>
                <a:cs typeface="Times New Roman" panose="02020603050405020304" pitchFamily="18" charset="0"/>
              </a:rPr>
              <a:t>Travail encadré par Thomas MARSAC</a:t>
            </a:r>
          </a:p>
        </p:txBody>
      </p:sp>
    </p:spTree>
    <p:extLst>
      <p:ext uri="{BB962C8B-B14F-4D97-AF65-F5344CB8AC3E}">
        <p14:creationId xmlns:p14="http://schemas.microsoft.com/office/powerpoint/2010/main" val="34018079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A) Matériel et méthode</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678392917"/>
              </p:ext>
            </p:extLst>
          </p:nvPr>
        </p:nvGraphicFramePr>
        <p:xfrm>
          <a:off x="509767" y="1525256"/>
          <a:ext cx="8124463" cy="2814320"/>
        </p:xfrm>
        <a:graphic>
          <a:graphicData uri="http://schemas.openxmlformats.org/drawingml/2006/table">
            <a:tbl>
              <a:tblPr firstRow="1" bandRow="1">
                <a:tableStyleId>{10A1B5D5-9B99-4C35-A422-299274C87663}</a:tableStyleId>
              </a:tblPr>
              <a:tblGrid>
                <a:gridCol w="919359">
                  <a:extLst>
                    <a:ext uri="{9D8B030D-6E8A-4147-A177-3AD203B41FA5}">
                      <a16:colId xmlns:a16="http://schemas.microsoft.com/office/drawing/2014/main" val="3795323722"/>
                    </a:ext>
                  </a:extLst>
                </a:gridCol>
                <a:gridCol w="1493786">
                  <a:extLst>
                    <a:ext uri="{9D8B030D-6E8A-4147-A177-3AD203B41FA5}">
                      <a16:colId xmlns:a16="http://schemas.microsoft.com/office/drawing/2014/main" val="4265414757"/>
                    </a:ext>
                  </a:extLst>
                </a:gridCol>
                <a:gridCol w="927175">
                  <a:extLst>
                    <a:ext uri="{9D8B030D-6E8A-4147-A177-3AD203B41FA5}">
                      <a16:colId xmlns:a16="http://schemas.microsoft.com/office/drawing/2014/main" val="2396953511"/>
                    </a:ext>
                  </a:extLst>
                </a:gridCol>
                <a:gridCol w="1361331">
                  <a:extLst>
                    <a:ext uri="{9D8B030D-6E8A-4147-A177-3AD203B41FA5}">
                      <a16:colId xmlns:a16="http://schemas.microsoft.com/office/drawing/2014/main" val="1090430956"/>
                    </a:ext>
                  </a:extLst>
                </a:gridCol>
                <a:gridCol w="1597043">
                  <a:extLst>
                    <a:ext uri="{9D8B030D-6E8A-4147-A177-3AD203B41FA5}">
                      <a16:colId xmlns:a16="http://schemas.microsoft.com/office/drawing/2014/main" val="1998083610"/>
                    </a:ext>
                  </a:extLst>
                </a:gridCol>
                <a:gridCol w="897743">
                  <a:extLst>
                    <a:ext uri="{9D8B030D-6E8A-4147-A177-3AD203B41FA5}">
                      <a16:colId xmlns:a16="http://schemas.microsoft.com/office/drawing/2014/main" val="3868530766"/>
                    </a:ext>
                  </a:extLst>
                </a:gridCol>
                <a:gridCol w="928026">
                  <a:extLst>
                    <a:ext uri="{9D8B030D-6E8A-4147-A177-3AD203B41FA5}">
                      <a16:colId xmlns:a16="http://schemas.microsoft.com/office/drawing/2014/main" val="2775436522"/>
                    </a:ext>
                  </a:extLst>
                </a:gridCol>
              </a:tblGrid>
              <a:tr h="23482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Technique d’irradiation</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Balistique</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Champ</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Prescription</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smtClean="0">
                          <a:latin typeface="Times New Roman" panose="02020603050405020304" pitchFamily="18" charset="0"/>
                          <a:cs typeface="Times New Roman" panose="02020603050405020304" pitchFamily="18" charset="0"/>
                        </a:rPr>
                        <a:t>POI/ROI</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Contrôle</a:t>
                      </a:r>
                      <a:endParaRPr lang="fr-FR" sz="1000" b="1"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Analyse</a:t>
                      </a:r>
                      <a:endParaRPr lang="fr-FR" sz="1000" b="1"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4203020856"/>
                  </a:ext>
                </a:extLst>
              </a:tr>
              <a:tr h="146764">
                <a:tc rowSpan="7">
                  <a:txBody>
                    <a:bodyPr/>
                    <a:lstStyle/>
                    <a:p>
                      <a:pPr algn="ctr"/>
                      <a:r>
                        <a:rPr lang="fr-FR" sz="1000" dirty="0">
                          <a:latin typeface="Times New Roman" panose="02020603050405020304" pitchFamily="18" charset="0"/>
                          <a:cs typeface="Times New Roman" panose="02020603050405020304" pitchFamily="18" charset="0"/>
                        </a:rPr>
                        <a:t>Statique bras à 0°</a:t>
                      </a:r>
                    </a:p>
                  </a:txBody>
                  <a:tcPr marL="45720" marR="45720" anchor="ctr"/>
                </a:tc>
                <a:tc rowSpan="7">
                  <a:txBody>
                    <a:bodyPr/>
                    <a:lstStyle/>
                    <a:p>
                      <a:pPr algn="ctr"/>
                      <a:r>
                        <a:rPr lang="fr-FR" sz="1000" dirty="0">
                          <a:latin typeface="Times New Roman" panose="02020603050405020304" pitchFamily="18" charset="0"/>
                          <a:cs typeface="Times New Roman" panose="02020603050405020304" pitchFamily="18" charset="0"/>
                        </a:rPr>
                        <a:t>Bras à 0°</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2cm x 2cm*</a:t>
                      </a: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r>
                        <a:rPr lang="fr-FR" sz="1000" dirty="0">
                          <a:latin typeface="Times New Roman" panose="02020603050405020304" pitchFamily="18" charset="0"/>
                          <a:cs typeface="Times New Roman" panose="02020603050405020304" pitchFamily="18" charset="0"/>
                        </a:rPr>
                        <a:t> à z = 10cm</a:t>
                      </a:r>
                    </a:p>
                  </a:txBody>
                  <a:tcPr marL="45720" marR="45720" anchor="ctr"/>
                </a:tc>
                <a:tc rowSpan="6">
                  <a:txBody>
                    <a:bodyPr/>
                    <a:lstStyle/>
                    <a:p>
                      <a:pPr algn="ctr"/>
                      <a:r>
                        <a:rPr lang="fr-FR" sz="1000" dirty="0" smtClean="0">
                          <a:latin typeface="Times New Roman" panose="02020603050405020304" pitchFamily="18" charset="0"/>
                          <a:cs typeface="Times New Roman" panose="02020603050405020304" pitchFamily="18" charset="0"/>
                        </a:rPr>
                        <a:t>Volume </a:t>
                      </a:r>
                    </a:p>
                    <a:p>
                      <a:pPr algn="ctr"/>
                      <a:r>
                        <a:rPr lang="fr-FR" sz="1000" dirty="0" smtClean="0">
                          <a:latin typeface="Times New Roman" panose="02020603050405020304" pitchFamily="18" charset="0"/>
                          <a:cs typeface="Times New Roman" panose="02020603050405020304" pitchFamily="18" charset="0"/>
                        </a:rPr>
                        <a:t>ou </a:t>
                      </a:r>
                    </a:p>
                    <a:p>
                      <a:pPr algn="ctr"/>
                      <a:r>
                        <a:rPr lang="fr-FR" sz="1000" dirty="0" smtClean="0">
                          <a:latin typeface="Times New Roman" panose="02020603050405020304" pitchFamily="18" charset="0"/>
                          <a:cs typeface="Times New Roman" panose="02020603050405020304" pitchFamily="18" charset="0"/>
                        </a:rPr>
                        <a:t>Centre du champ</a:t>
                      </a:r>
                      <a:endParaRPr lang="fr-FR" sz="1000" dirty="0">
                        <a:latin typeface="Times New Roman" panose="02020603050405020304" pitchFamily="18" charset="0"/>
                        <a:cs typeface="Times New Roman" panose="02020603050405020304" pitchFamily="18" charset="0"/>
                      </a:endParaRPr>
                    </a:p>
                  </a:txBody>
                  <a:tcPr marL="45720" marR="45720" anchor="ctr"/>
                </a:tc>
                <a:tc rowSpan="7">
                  <a:txBody>
                    <a:bodyPr/>
                    <a:lstStyle/>
                    <a:p>
                      <a:pPr algn="ctr"/>
                      <a:r>
                        <a:rPr lang="fr-FR" sz="1000" dirty="0">
                          <a:latin typeface="Times New Roman" panose="02020603050405020304" pitchFamily="18" charset="0"/>
                          <a:cs typeface="Times New Roman" panose="02020603050405020304" pitchFamily="18" charset="0"/>
                        </a:rPr>
                        <a:t>Matrice 1600 SRS et 8,9 cm plaques de </a:t>
                      </a:r>
                      <a:r>
                        <a:rPr lang="fr-FR" sz="1000" dirty="0" smtClean="0">
                          <a:latin typeface="Times New Roman" panose="02020603050405020304" pitchFamily="18" charset="0"/>
                          <a:cs typeface="Times New Roman" panose="02020603050405020304" pitchFamily="18" charset="0"/>
                        </a:rPr>
                        <a:t>RW-3</a:t>
                      </a:r>
                    </a:p>
                    <a:p>
                      <a:pPr algn="ctr"/>
                      <a:r>
                        <a:rPr lang="fr-FR" sz="1000" dirty="0" smtClean="0">
                          <a:latin typeface="Times New Roman" panose="02020603050405020304" pitchFamily="18" charset="0"/>
                          <a:cs typeface="Times New Roman" panose="02020603050405020304" pitchFamily="18" charset="0"/>
                        </a:rPr>
                        <a:t>ou</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smtClean="0">
                          <a:latin typeface="Times New Roman" panose="02020603050405020304" pitchFamily="18" charset="0"/>
                          <a:cs typeface="Times New Roman" panose="02020603050405020304" pitchFamily="18" charset="0"/>
                        </a:rPr>
                        <a:t>Chambre semi-</a:t>
                      </a:r>
                      <a:r>
                        <a:rPr lang="fr-FR" sz="1000" dirty="0" err="1" smtClean="0">
                          <a:latin typeface="Times New Roman" panose="02020603050405020304" pitchFamily="18" charset="0"/>
                          <a:cs typeface="Times New Roman" panose="02020603050405020304" pitchFamily="18" charset="0"/>
                        </a:rPr>
                        <a:t>flex</a:t>
                      </a:r>
                      <a:r>
                        <a:rPr lang="fr-FR" sz="1000" dirty="0" smtClean="0">
                          <a:latin typeface="Times New Roman" panose="02020603050405020304" pitchFamily="18" charset="0"/>
                          <a:cs typeface="Times New Roman" panose="02020603050405020304" pitchFamily="18" charset="0"/>
                        </a:rPr>
                        <a:t> dans la</a:t>
                      </a:r>
                      <a:r>
                        <a:rPr lang="fr-FR" sz="1000" baseline="0" dirty="0" smtClean="0">
                          <a:latin typeface="Times New Roman" panose="02020603050405020304" pitchFamily="18" charset="0"/>
                          <a:cs typeface="Times New Roman" panose="02020603050405020304" pitchFamily="18" charset="0"/>
                        </a:rPr>
                        <a:t> cuve à eau</a:t>
                      </a:r>
                      <a:endParaRPr lang="fr-FR" sz="1000" dirty="0" smtClean="0">
                        <a:latin typeface="Times New Roman" panose="02020603050405020304" pitchFamily="18" charset="0"/>
                        <a:cs typeface="Times New Roman" panose="02020603050405020304" pitchFamily="18" charset="0"/>
                      </a:endParaRPr>
                    </a:p>
                  </a:txBody>
                  <a:tcPr marL="45720" marR="45720" anchor="ctr"/>
                </a:tc>
                <a:tc rowSpan="7">
                  <a:txBody>
                    <a:bodyPr/>
                    <a:lstStyle/>
                    <a:p>
                      <a:pPr algn="ctr"/>
                      <a:r>
                        <a:rPr lang="fr-FR" sz="1000" dirty="0">
                          <a:latin typeface="Times New Roman" panose="02020603050405020304" pitchFamily="18" charset="0"/>
                          <a:cs typeface="Times New Roman" panose="02020603050405020304" pitchFamily="18" charset="0"/>
                        </a:rPr>
                        <a:t>Gamma index local à 2%/2mm avec un seuil à 10</a:t>
                      </a:r>
                      <a:r>
                        <a:rPr lang="fr-FR" sz="1000" dirty="0" smtClean="0">
                          <a:latin typeface="Times New Roman" panose="02020603050405020304" pitchFamily="18" charset="0"/>
                          <a:cs typeface="Times New Roman" panose="02020603050405020304" pitchFamily="18" charset="0"/>
                        </a:rPr>
                        <a:t>%</a:t>
                      </a:r>
                    </a:p>
                    <a:p>
                      <a:pPr algn="ctr"/>
                      <a:r>
                        <a:rPr lang="fr-FR" sz="1000" dirty="0" smtClean="0">
                          <a:latin typeface="Times New Roman" panose="02020603050405020304" pitchFamily="18" charset="0"/>
                          <a:cs typeface="Times New Roman" panose="02020603050405020304" pitchFamily="18" charset="0"/>
                        </a:rPr>
                        <a:t>ou</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smtClean="0">
                          <a:latin typeface="Times New Roman" panose="02020603050405020304" pitchFamily="18" charset="0"/>
                          <a:cs typeface="Times New Roman" panose="02020603050405020304" pitchFamily="18" charset="0"/>
                        </a:rPr>
                        <a:t>Ecart relatif de chaque POI mesuré/calculé</a:t>
                      </a:r>
                    </a:p>
                  </a:txBody>
                  <a:tcPr marL="45720" marR="45720" anchor="ctr"/>
                </a:tc>
                <a:extLst>
                  <a:ext uri="{0D108BD9-81ED-4DB2-BD59-A6C34878D82A}">
                    <a16:rowId xmlns:a16="http://schemas.microsoft.com/office/drawing/2014/main" val="1819304195"/>
                  </a:ext>
                </a:extLst>
              </a:tr>
              <a:tr h="289560">
                <a:tc vMerge="1">
                  <a:txBody>
                    <a:bodyPr/>
                    <a:lstStyle/>
                    <a:p>
                      <a:endParaRPr lang="fr-FR" dirty="0"/>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4cm</a:t>
                      </a:r>
                      <a:r>
                        <a:rPr lang="fr-FR" sz="1000" baseline="0" dirty="0">
                          <a:latin typeface="Times New Roman" panose="02020603050405020304" pitchFamily="18" charset="0"/>
                          <a:cs typeface="Times New Roman" panose="02020603050405020304" pitchFamily="18" charset="0"/>
                        </a:rPr>
                        <a:t> x 4cm Off-axis*</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Centre du champ à z =10cm</a:t>
                      </a:r>
                    </a:p>
                  </a:txBody>
                  <a:tcPr marL="45720" marR="45720" anchor="ct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tc vMerge="1">
                  <a:txBody>
                    <a:bodyPr/>
                    <a:lstStyle/>
                    <a:p>
                      <a:endParaRPr lang="fr-FR" dirty="0"/>
                    </a:p>
                  </a:txBody>
                  <a:tcPr/>
                </a:tc>
                <a:tc vMerge="1">
                  <a:txBody>
                    <a:bodyPr/>
                    <a:lstStyle/>
                    <a:p>
                      <a:endParaRPr lang="fr-FR" dirty="0"/>
                    </a:p>
                  </a:txBody>
                  <a:tcPr/>
                </a:tc>
                <a:extLst>
                  <a:ext uri="{0D108BD9-81ED-4DB2-BD59-A6C34878D82A}">
                    <a16:rowId xmlns:a16="http://schemas.microsoft.com/office/drawing/2014/main" val="708986857"/>
                  </a:ext>
                </a:extLst>
              </a:tr>
              <a:tr h="146764">
                <a:tc vMerge="1">
                  <a:txBody>
                    <a:bodyPr/>
                    <a:lstStyle/>
                    <a:p>
                      <a:endParaRPr lang="fr-FR" dirty="0"/>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7cm x 12cm*</a:t>
                      </a:r>
                    </a:p>
                  </a:txBody>
                  <a:tcPr marL="45720" marR="45720" anchor="ctr"/>
                </a:tc>
                <a:tc rowSpan="5">
                  <a:txBody>
                    <a:bodyPr/>
                    <a:lstStyle/>
                    <a:p>
                      <a:pPr algn="ctr"/>
                      <a:r>
                        <a:rPr lang="fr-FR" sz="1000" dirty="0" err="1">
                          <a:latin typeface="Times New Roman" panose="02020603050405020304" pitchFamily="18" charset="0"/>
                          <a:cs typeface="Times New Roman" panose="02020603050405020304" pitchFamily="18" charset="0"/>
                        </a:rPr>
                        <a:t>Isocentre</a:t>
                      </a:r>
                      <a:r>
                        <a:rPr lang="fr-FR" sz="1000" dirty="0">
                          <a:latin typeface="Times New Roman" panose="02020603050405020304" pitchFamily="18" charset="0"/>
                          <a:cs typeface="Times New Roman" panose="02020603050405020304" pitchFamily="18" charset="0"/>
                        </a:rPr>
                        <a:t> à z = 10cm</a:t>
                      </a:r>
                    </a:p>
                  </a:txBody>
                  <a:tcPr marL="45720" marR="45720" anchor="ctr"/>
                </a:tc>
                <a:tc vMerge="1">
                  <a:txBody>
                    <a:bodyPr/>
                    <a:lstStyle/>
                    <a:p>
                      <a:pPr algn="ctr"/>
                      <a:endParaRPr lang="fr-FR" sz="1100" dirty="0"/>
                    </a:p>
                  </a:txBody>
                  <a:tcPr marL="45720" marR="45720" anchor="ctr"/>
                </a:tc>
                <a:tc vMerge="1">
                  <a:txBody>
                    <a:bodyPr/>
                    <a:lstStyle/>
                    <a:p>
                      <a:endParaRPr lang="fr-FR" dirty="0"/>
                    </a:p>
                  </a:txBody>
                  <a:tcPr/>
                </a:tc>
                <a:tc vMerge="1">
                  <a:txBody>
                    <a:bodyPr/>
                    <a:lstStyle/>
                    <a:p>
                      <a:endParaRPr lang="fr-FR" dirty="0"/>
                    </a:p>
                  </a:txBody>
                  <a:tcPr/>
                </a:tc>
                <a:extLst>
                  <a:ext uri="{0D108BD9-81ED-4DB2-BD59-A6C34878D82A}">
                    <a16:rowId xmlns:a16="http://schemas.microsoft.com/office/drawing/2014/main" val="324144850"/>
                  </a:ext>
                </a:extLst>
              </a:tr>
              <a:tr h="182880">
                <a:tc vMerge="1">
                  <a:txBody>
                    <a:bodyPr/>
                    <a:lstStyle/>
                    <a:p>
                      <a:endParaRPr lang="fr-FR"/>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10cm x 10cm*</a:t>
                      </a:r>
                    </a:p>
                  </a:txBody>
                  <a:tcPr marL="45720" marR="45720" anchor="ct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12767697"/>
                  </a:ext>
                </a:extLst>
              </a:tr>
              <a:tr h="121920">
                <a:tc vMerge="1">
                  <a:txBody>
                    <a:bodyPr/>
                    <a:lstStyle/>
                    <a:p>
                      <a:endParaRPr lang="fr-FR"/>
                    </a:p>
                  </a:txBody>
                  <a:tcPr/>
                </a:tc>
                <a:tc vMerge="1">
                  <a:txBody>
                    <a:bodyPr/>
                    <a:lstStyle/>
                    <a:p>
                      <a:pPr algn="ctr"/>
                      <a:endParaRPr lang="fr-FR" sz="1100" dirty="0"/>
                    </a:p>
                  </a:txBody>
                  <a:tcPr marL="45720" marR="45720" anchor="ctr">
                    <a:solidFill>
                      <a:schemeClr val="bg1"/>
                    </a:solidFill>
                  </a:tcPr>
                </a:tc>
                <a:tc>
                  <a:txBody>
                    <a:bodyPr/>
                    <a:lstStyle/>
                    <a:p>
                      <a:pPr algn="ctr"/>
                      <a:r>
                        <a:rPr lang="fr-FR" sz="1000" dirty="0">
                          <a:latin typeface="Times New Roman" panose="02020603050405020304" pitchFamily="18" charset="0"/>
                          <a:cs typeface="Times New Roman" panose="02020603050405020304" pitchFamily="18" charset="0"/>
                        </a:rPr>
                        <a:t>Circulaire*</a:t>
                      </a:r>
                    </a:p>
                  </a:txBody>
                  <a:tcPr marL="45720" marR="45720" anchor="ctr"/>
                </a:tc>
                <a:tc vMerge="1">
                  <a:txBody>
                    <a:bodyPr/>
                    <a:lstStyle/>
                    <a:p>
                      <a:endParaRPr lang="fr-FR"/>
                    </a:p>
                  </a:txBody>
                  <a:tcP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tc vMerge="1">
                  <a:txBody>
                    <a:bodyPr/>
                    <a:lstStyle/>
                    <a:p>
                      <a:pPr algn="ctr"/>
                      <a:endParaRPr lang="fr-FR" sz="8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2164149031"/>
                  </a:ext>
                </a:extLst>
              </a:tr>
              <a:tr h="0">
                <a:tc vMerge="1">
                  <a:txBody>
                    <a:bodyPr/>
                    <a:lstStyle/>
                    <a:p>
                      <a:endParaRPr lang="fr-FR" dirty="0"/>
                    </a:p>
                  </a:txBody>
                  <a:tcPr/>
                </a:tc>
                <a:tc vMerge="1">
                  <a:txBody>
                    <a:bodyPr/>
                    <a:lstStyle/>
                    <a:p>
                      <a:pPr algn="ctr"/>
                      <a:endParaRPr lang="fr-FR" sz="1100" dirty="0"/>
                    </a:p>
                  </a:txBody>
                  <a:tcPr marL="45720" marR="45720" anchor="ctr">
                    <a:solidFill>
                      <a:schemeClr val="bg1"/>
                    </a:solidFill>
                  </a:tcPr>
                </a:tc>
                <a:tc rowSpan="2">
                  <a:txBody>
                    <a:bodyPr/>
                    <a:lstStyle/>
                    <a:p>
                      <a:pPr algn="ctr"/>
                      <a:r>
                        <a:rPr lang="fr-FR" sz="1000" dirty="0">
                          <a:latin typeface="Times New Roman" panose="02020603050405020304" pitchFamily="18" charset="0"/>
                          <a:cs typeface="Times New Roman" panose="02020603050405020304" pitchFamily="18" charset="0"/>
                        </a:rPr>
                        <a:t>Chaise*</a:t>
                      </a:r>
                    </a:p>
                  </a:txBody>
                  <a:tcPr marL="45720" marR="45720" anchor="ctr"/>
                </a:tc>
                <a:tc vMerge="1">
                  <a:txBody>
                    <a:bodyPr/>
                    <a:lstStyle/>
                    <a:p>
                      <a:endParaRPr lang="fr-FR" sz="1100" dirty="0"/>
                    </a:p>
                  </a:txBody>
                  <a:tcPr/>
                </a:tc>
                <a:tc vMerge="1">
                  <a:txBody>
                    <a:bodyPr/>
                    <a:lstStyle/>
                    <a:p>
                      <a:pPr algn="ctr"/>
                      <a:endParaRPr lang="fr-FR" sz="1100" dirty="0"/>
                    </a:p>
                  </a:txBody>
                  <a:tcPr marL="45720" marR="45720" anchor="ctr"/>
                </a:tc>
                <a:tc vMerge="1">
                  <a:txBody>
                    <a:bodyPr/>
                    <a:lstStyle/>
                    <a:p>
                      <a:endParaRPr lang="fr-FR" dirty="0"/>
                    </a:p>
                  </a:txBody>
                  <a:tcPr/>
                </a:tc>
                <a:tc vMerge="1">
                  <a:txBody>
                    <a:bodyPr/>
                    <a:lstStyle/>
                    <a:p>
                      <a:endParaRPr lang="fr-FR" dirty="0"/>
                    </a:p>
                  </a:txBody>
                  <a:tcPr/>
                </a:tc>
                <a:extLst>
                  <a:ext uri="{0D108BD9-81ED-4DB2-BD59-A6C34878D82A}">
                    <a16:rowId xmlns:a16="http://schemas.microsoft.com/office/drawing/2014/main" val="2820660967"/>
                  </a:ext>
                </a:extLst>
              </a:tr>
              <a:tr h="164253">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smtClean="0">
                          <a:latin typeface="Times New Roman" panose="02020603050405020304" pitchFamily="18" charset="0"/>
                          <a:cs typeface="Times New Roman" panose="02020603050405020304" pitchFamily="18" charset="0"/>
                        </a:rPr>
                        <a:t>9 POI en quadrillage</a:t>
                      </a:r>
                    </a:p>
                  </a:txBody>
                  <a:tcPr marL="45720" marR="45720" anchor="ct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90218055"/>
                  </a:ext>
                </a:extLst>
              </a:tr>
              <a:tr h="203339">
                <a:tc>
                  <a:txBody>
                    <a:bodyPr/>
                    <a:lstStyle/>
                    <a:p>
                      <a:pPr algn="ctr"/>
                      <a:r>
                        <a:rPr lang="fr-FR" sz="1000" dirty="0">
                          <a:latin typeface="Times New Roman" panose="02020603050405020304" pitchFamily="18" charset="0"/>
                          <a:cs typeface="Times New Roman" panose="02020603050405020304" pitchFamily="18" charset="0"/>
                        </a:rPr>
                        <a:t>IMRT</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9 faisceaux</a:t>
                      </a:r>
                      <a:r>
                        <a:rPr lang="fr-FR" sz="1000" baseline="0" dirty="0">
                          <a:latin typeface="Times New Roman" panose="02020603050405020304" pitchFamily="18" charset="0"/>
                          <a:cs typeface="Times New Roman" panose="02020603050405020304" pitchFamily="18" charset="0"/>
                        </a:rPr>
                        <a:t> tous les 40°</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easy</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Iso &amp;</a:t>
                      </a:r>
                      <a:r>
                        <a:rPr lang="fr-FR" sz="1000" baseline="0" dirty="0">
                          <a:latin typeface="Times New Roman" panose="02020603050405020304" pitchFamily="18" charset="0"/>
                          <a:cs typeface="Times New Roman" panose="02020603050405020304" pitchFamily="18" charset="0"/>
                        </a:rPr>
                        <a:t> </a:t>
                      </a:r>
                      <a:r>
                        <a:rPr lang="fr-FR" sz="1000" dirty="0">
                          <a:latin typeface="Times New Roman" panose="02020603050405020304" pitchFamily="18" charset="0"/>
                          <a:cs typeface="Times New Roman" panose="02020603050405020304" pitchFamily="18" charset="0"/>
                        </a:rPr>
                        <a:t>Iso + 2,5 cm</a:t>
                      </a:r>
                    </a:p>
                  </a:txBody>
                  <a:tcPr marL="45720" marR="45720" anchor="ctr"/>
                </a:tc>
                <a:tc rowSpan="3">
                  <a:txBody>
                    <a:bodyPr/>
                    <a:lstStyle/>
                    <a:p>
                      <a:pPr algn="ctr"/>
                      <a:r>
                        <a:rPr lang="fr-FR" sz="1000" dirty="0">
                          <a:latin typeface="Times New Roman" panose="02020603050405020304" pitchFamily="18" charset="0"/>
                          <a:cs typeface="Times New Roman" panose="02020603050405020304" pitchFamily="18" charset="0"/>
                        </a:rPr>
                        <a:t>Chambre semi-</a:t>
                      </a:r>
                      <a:r>
                        <a:rPr lang="fr-FR" sz="1000" dirty="0" err="1">
                          <a:latin typeface="Times New Roman" panose="02020603050405020304" pitchFamily="18" charset="0"/>
                          <a:cs typeface="Times New Roman" panose="02020603050405020304" pitchFamily="18" charset="0"/>
                        </a:rPr>
                        <a:t>flex</a:t>
                      </a:r>
                      <a:r>
                        <a:rPr lang="fr-FR" sz="1000" dirty="0">
                          <a:latin typeface="Times New Roman" panose="02020603050405020304" pitchFamily="18" charset="0"/>
                          <a:cs typeface="Times New Roman" panose="02020603050405020304" pitchFamily="18" charset="0"/>
                        </a:rPr>
                        <a:t> dans le fantôme cylindrique</a:t>
                      </a:r>
                    </a:p>
                  </a:txBody>
                  <a:tcPr marL="45720" marR="45720" anchor="ctr"/>
                </a:tc>
                <a:tc rowSpan="3">
                  <a:txBody>
                    <a:bodyPr/>
                    <a:lstStyle/>
                    <a:p>
                      <a:pPr algn="ctr"/>
                      <a:r>
                        <a:rPr lang="fr-FR" sz="1000" dirty="0">
                          <a:latin typeface="Times New Roman" panose="02020603050405020304" pitchFamily="18" charset="0"/>
                          <a:cs typeface="Times New Roman" panose="02020603050405020304" pitchFamily="18" charset="0"/>
                        </a:rPr>
                        <a:t>Ecart relatif </a:t>
                      </a:r>
                      <a:r>
                        <a:rPr lang="fr-FR" sz="1000" baseline="0" dirty="0" smtClean="0">
                          <a:latin typeface="Times New Roman" panose="02020603050405020304" pitchFamily="18" charset="0"/>
                          <a:cs typeface="Times New Roman" panose="02020603050405020304" pitchFamily="18" charset="0"/>
                        </a:rPr>
                        <a:t>de </a:t>
                      </a:r>
                      <a:r>
                        <a:rPr lang="fr-FR" sz="1000" baseline="0" dirty="0">
                          <a:latin typeface="Times New Roman" panose="02020603050405020304" pitchFamily="18" charset="0"/>
                          <a:cs typeface="Times New Roman" panose="02020603050405020304" pitchFamily="18" charset="0"/>
                        </a:rPr>
                        <a:t>la mesure/calcul</a:t>
                      </a:r>
                      <a:endParaRPr lang="fr-FR" sz="10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17066370"/>
                  </a:ext>
                </a:extLst>
              </a:tr>
              <a:tr h="146764">
                <a:tc>
                  <a:txBody>
                    <a:bodyPr/>
                    <a:lstStyle/>
                    <a:p>
                      <a:pPr algn="ctr"/>
                      <a:r>
                        <a:rPr lang="fr-FR" sz="1000" dirty="0">
                          <a:latin typeface="Times New Roman" panose="02020603050405020304" pitchFamily="18" charset="0"/>
                          <a:cs typeface="Times New Roman" panose="02020603050405020304" pitchFamily="18" charset="0"/>
                        </a:rPr>
                        <a:t>VMAT</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4</a:t>
                      </a:r>
                      <a:r>
                        <a:rPr lang="fr-FR" sz="1000" baseline="0" dirty="0">
                          <a:latin typeface="Times New Roman" panose="02020603050405020304" pitchFamily="18" charset="0"/>
                          <a:cs typeface="Times New Roman" panose="02020603050405020304" pitchFamily="18" charset="0"/>
                        </a:rPr>
                        <a:t> arcs</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hard</a:t>
                      </a: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Iso &amp; Iso + 2,5 cm</a:t>
                      </a:r>
                    </a:p>
                  </a:txBody>
                  <a:tcPr marL="45720" marR="45720" anchor="ctr"/>
                </a:tc>
                <a:tc vMerge="1">
                  <a:txBody>
                    <a:bodyPr/>
                    <a:lstStyle/>
                    <a:p>
                      <a:pPr algn="ctr"/>
                      <a:endParaRPr lang="fr-FR" sz="1100" dirty="0"/>
                    </a:p>
                  </a:txBody>
                  <a:tcPr marL="45720" marR="45720" anchor="ctr">
                    <a:solidFill>
                      <a:schemeClr val="bg1"/>
                    </a:solidFill>
                  </a:tcPr>
                </a:tc>
                <a:tc vMerge="1">
                  <a:txBody>
                    <a:bodyPr/>
                    <a:lstStyle/>
                    <a:p>
                      <a:pPr algn="ctr"/>
                      <a:endParaRPr lang="fr-FR" sz="1100" dirty="0"/>
                    </a:p>
                  </a:txBody>
                  <a:tcPr marL="45720" marR="45720" anchor="ctr">
                    <a:solidFill>
                      <a:schemeClr val="bg1"/>
                    </a:solidFill>
                  </a:tcPr>
                </a:tc>
                <a:extLst>
                  <a:ext uri="{0D108BD9-81ED-4DB2-BD59-A6C34878D82A}">
                    <a16:rowId xmlns:a16="http://schemas.microsoft.com/office/drawing/2014/main" val="1662850149"/>
                  </a:ext>
                </a:extLst>
              </a:tr>
              <a:tr h="146764">
                <a:tc>
                  <a:txBody>
                    <a:bodyPr/>
                    <a:lstStyle/>
                    <a:p>
                      <a:pPr algn="ctr"/>
                      <a:r>
                        <a:rPr lang="fr-FR" sz="1000" dirty="0">
                          <a:latin typeface="Times New Roman" panose="02020603050405020304" pitchFamily="18" charset="0"/>
                          <a:cs typeface="Times New Roman" panose="02020603050405020304" pitchFamily="18" charset="0"/>
                        </a:rPr>
                        <a:t>IMRT</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7 faisceaux tous les 50°</a:t>
                      </a:r>
                    </a:p>
                  </a:txBody>
                  <a:tcPr marL="45720" marR="45720" anchor="ctr"/>
                </a:tc>
                <a:tc>
                  <a:txBody>
                    <a:bodyPr/>
                    <a:lstStyle/>
                    <a:p>
                      <a:pPr algn="ctr"/>
                      <a:r>
                        <a:rPr lang="fr-FR" sz="1000" dirty="0">
                          <a:latin typeface="Times New Roman" panose="02020603050405020304" pitchFamily="18" charset="0"/>
                          <a:cs typeface="Times New Roman" panose="02020603050405020304" pitchFamily="18" charset="0"/>
                        </a:rPr>
                        <a:t>Prostate</a:t>
                      </a:r>
                    </a:p>
                  </a:txBody>
                  <a:tcPr marL="45720" marR="45720" anchor="ctr"/>
                </a:tc>
                <a:tc>
                  <a:txBody>
                    <a:bodyPr/>
                    <a:lstStyle/>
                    <a:p>
                      <a:pPr algn="ctr"/>
                      <a:r>
                        <a:rPr lang="fr-FR" sz="1000" dirty="0" err="1">
                          <a:latin typeface="Times New Roman" panose="02020603050405020304" pitchFamily="18" charset="0"/>
                          <a:cs typeface="Times New Roman" panose="02020603050405020304" pitchFamily="18" charset="0"/>
                        </a:rPr>
                        <a:t>Isocentre</a:t>
                      </a:r>
                      <a:endParaRPr lang="fr-FR" sz="1000" dirty="0">
                        <a:latin typeface="Times New Roman" panose="02020603050405020304" pitchFamily="18" charset="0"/>
                        <a:cs typeface="Times New Roman" panose="02020603050405020304" pitchFamily="18" charset="0"/>
                      </a:endParaRPr>
                    </a:p>
                  </a:txBody>
                  <a:tcPr marL="45720" marR="4572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Iso &amp; Iso + 2,5 cm</a:t>
                      </a:r>
                    </a:p>
                  </a:txBody>
                  <a:tcPr marL="45720" marR="45720" anchor="ctr"/>
                </a:tc>
                <a:tc vMerge="1">
                  <a:txBody>
                    <a:bodyPr/>
                    <a:lstStyle/>
                    <a:p>
                      <a:pPr algn="ctr"/>
                      <a:endParaRPr lang="fr-FR" sz="1100" dirty="0"/>
                    </a:p>
                  </a:txBody>
                  <a:tcPr marL="45720" marR="45720" anchor="ctr">
                    <a:solidFill>
                      <a:schemeClr val="bg1"/>
                    </a:solidFill>
                  </a:tcPr>
                </a:tc>
                <a:tc vMerge="1">
                  <a:txBody>
                    <a:bodyPr/>
                    <a:lstStyle/>
                    <a:p>
                      <a:pPr algn="ctr"/>
                      <a:endParaRPr lang="fr-FR" sz="1100" dirty="0"/>
                    </a:p>
                  </a:txBody>
                  <a:tcPr marL="45720" marR="45720" anchor="ctr">
                    <a:solidFill>
                      <a:schemeClr val="bg1"/>
                    </a:solidFill>
                  </a:tcPr>
                </a:tc>
                <a:extLst>
                  <a:ext uri="{0D108BD9-81ED-4DB2-BD59-A6C34878D82A}">
                    <a16:rowId xmlns:a16="http://schemas.microsoft.com/office/drawing/2014/main" val="795905873"/>
                  </a:ext>
                </a:extLst>
              </a:tr>
            </a:tbl>
          </a:graphicData>
        </a:graphic>
      </p:graphicFrame>
      <p:sp>
        <p:nvSpPr>
          <p:cNvPr id="2" name="ZoneTexte 1"/>
          <p:cNvSpPr txBox="1"/>
          <p:nvPr/>
        </p:nvSpPr>
        <p:spPr>
          <a:xfrm>
            <a:off x="921381" y="4662586"/>
            <a:ext cx="7049954" cy="307777"/>
          </a:xfrm>
          <a:prstGeom prst="rect">
            <a:avLst/>
          </a:prstGeom>
          <a:noFill/>
        </p:spPr>
        <p:txBody>
          <a:bodyPr wrap="square" rtlCol="0">
            <a:spAutoFit/>
          </a:bodyPr>
          <a:lstStyle/>
          <a:p>
            <a:r>
              <a:rPr lang="fr-FR" sz="1400" dirty="0">
                <a:solidFill>
                  <a:schemeClr val="tx1">
                    <a:lumMod val="50000"/>
                    <a:lumOff val="50000"/>
                  </a:schemeClr>
                </a:solidFill>
                <a:latin typeface="Times New Roman" panose="02020603050405020304" pitchFamily="18" charset="0"/>
                <a:cs typeface="Times New Roman" panose="02020603050405020304" pitchFamily="18" charset="0"/>
              </a:rPr>
              <a:t>* Mâchoires rétractées et champ assuré par le MLC</a:t>
            </a:r>
          </a:p>
        </p:txBody>
      </p:sp>
      <p:sp>
        <p:nvSpPr>
          <p:cNvPr id="7" name="Espace réservé du contenu 1"/>
          <p:cNvSpPr>
            <a:spLocks noGrp="1"/>
          </p:cNvSpPr>
          <p:nvPr>
            <p:ph idx="1"/>
          </p:nvPr>
        </p:nvSpPr>
        <p:spPr>
          <a:xfrm>
            <a:off x="628648" y="830588"/>
            <a:ext cx="7886700" cy="537770"/>
          </a:xfrm>
        </p:spPr>
        <p:txBody>
          <a:bodyPr>
            <a:normAutofit fontScale="92500"/>
          </a:bodyPr>
          <a:lstStyle/>
          <a:p>
            <a:pPr algn="just"/>
            <a:r>
              <a:rPr lang="fr-FR" b="0" dirty="0">
                <a:latin typeface="Times New Roman" panose="02020603050405020304" pitchFamily="18" charset="0"/>
                <a:cs typeface="Times New Roman" panose="02020603050405020304" pitchFamily="18" charset="0"/>
              </a:rPr>
              <a:t>Pour valider un modèle, la manière la plus directe est de comparer la mesure avec le calcul du TPS. Pour réaliser cette comparaison, nous avons planifié les champs statiques et IMRT/VMAT </a:t>
            </a:r>
            <a:r>
              <a:rPr lang="fr-FR" b="0" dirty="0" smtClean="0">
                <a:latin typeface="Times New Roman" panose="02020603050405020304" pitchFamily="18" charset="0"/>
                <a:cs typeface="Times New Roman" panose="02020603050405020304" pitchFamily="18" charset="0"/>
              </a:rPr>
              <a:t>suivants</a:t>
            </a:r>
            <a:r>
              <a:rPr lang="fr-FR" b="0" dirty="0">
                <a:latin typeface="Times New Roman" panose="02020603050405020304" pitchFamily="18" charset="0"/>
                <a:cs typeface="Times New Roman" panose="02020603050405020304" pitchFamily="18" charset="0"/>
              </a:rPr>
              <a:t>.</a:t>
            </a:r>
            <a:endParaRPr lang="fr-FR" b="0" dirty="0">
              <a:latin typeface="Times New Roman" panose="02020603050405020304" pitchFamily="18" charset="0"/>
              <a:cs typeface="Times New Roman" panose="02020603050405020304" pitchFamily="18" charset="0"/>
            </a:endParaRPr>
          </a:p>
          <a:p>
            <a:pPr algn="just"/>
            <a:endParaRPr lang="fr-F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7450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solidFill>
                  <a:schemeClr val="bg1">
                    <a:lumMod val="50000"/>
                  </a:schemeClr>
                </a:solidFill>
              </a:rPr>
              <a:t>4. Validation</a:t>
            </a:r>
            <a:br>
              <a:rPr lang="fr-FR" dirty="0" smtClean="0">
                <a:solidFill>
                  <a:schemeClr val="bg1">
                    <a:lumMod val="50000"/>
                  </a:schemeClr>
                </a:solidFill>
              </a:rPr>
            </a:br>
            <a:r>
              <a:rPr lang="fr-FR" sz="1400" dirty="0">
                <a:solidFill>
                  <a:schemeClr val="bg1">
                    <a:lumMod val="50000"/>
                  </a:schemeClr>
                </a:solidFill>
                <a:latin typeface="Times New Roman" panose="02020603050405020304" pitchFamily="18" charset="0"/>
                <a:cs typeface="Times New Roman" panose="02020603050405020304" pitchFamily="18" charset="0"/>
              </a:rPr>
              <a:t>A) Matériel et méthode</a:t>
            </a:r>
            <a:endParaRPr lang="fr-FR" dirty="0">
              <a:solidFill>
                <a:schemeClr val="bg1">
                  <a:lumMod val="50000"/>
                </a:schemeClr>
              </a:solidFill>
            </a:endParaRPr>
          </a:p>
        </p:txBody>
      </p:sp>
      <p:sp>
        <p:nvSpPr>
          <p:cNvPr id="4" name="Espace réservé du texte 3"/>
          <p:cNvSpPr>
            <a:spLocks noGrp="1"/>
          </p:cNvSpPr>
          <p:nvPr>
            <p:ph type="body" sz="quarter" idx="10"/>
          </p:nvPr>
        </p:nvSpPr>
        <p:spPr/>
        <p:txBody>
          <a:bodyPr/>
          <a:lstStyle/>
          <a:p>
            <a:endParaRPr lang="fr-FR" dirty="0" smtClean="0">
              <a:solidFill>
                <a:schemeClr val="bg1">
                  <a:lumMod val="50000"/>
                </a:schemeClr>
              </a:solidFill>
            </a:endParaRPr>
          </a:p>
          <a:p>
            <a:endParaRPr lang="fr-FR" dirty="0">
              <a:solidFill>
                <a:schemeClr val="bg1">
                  <a:lumMod val="50000"/>
                </a:schemeClr>
              </a:solidFill>
            </a:endParaRPr>
          </a:p>
        </p:txBody>
      </p:sp>
      <p:grpSp>
        <p:nvGrpSpPr>
          <p:cNvPr id="9" name="Groupe 8"/>
          <p:cNvGrpSpPr/>
          <p:nvPr/>
        </p:nvGrpSpPr>
        <p:grpSpPr>
          <a:xfrm>
            <a:off x="3456541" y="1292875"/>
            <a:ext cx="4953493" cy="1636057"/>
            <a:chOff x="1809324" y="1240994"/>
            <a:chExt cx="4953493" cy="1636057"/>
          </a:xfrm>
        </p:grpSpPr>
        <mc:AlternateContent xmlns:mc="http://schemas.openxmlformats.org/markup-compatibility/2006" xmlns:a14="http://schemas.microsoft.com/office/drawing/2010/main">
          <mc:Choice Requires="a14">
            <p:sp>
              <p:nvSpPr>
                <p:cNvPr id="5" name="ZoneTexte 4"/>
                <p:cNvSpPr txBox="1"/>
                <p:nvPr/>
              </p:nvSpPr>
              <p:spPr>
                <a:xfrm>
                  <a:off x="2960296" y="1240994"/>
                  <a:ext cx="3802521" cy="960328"/>
                </a:xfrm>
                <a:prstGeom prst="rect">
                  <a:avLst/>
                </a:prstGeom>
                <a:noFill/>
              </p:spPr>
              <p:txBody>
                <a:bodyPr wrap="square" rtlCol="0">
                  <a:spAutoFit/>
                </a:bodyPr>
                <a:lstStyle/>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𝑁</m:t>
                          </m:r>
                        </m:e>
                        <m:sub>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𝐷</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𝑒𝑎𝑢</m:t>
                              </m:r>
                            </m:sub>
                          </m:sSub>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m:t>
                      </m:r>
                      <m:sSup>
                        <m:sSup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pPr>
                        <m:e>
                          <m:r>
                            <a:rPr lang="fr-FR" sz="1000" b="0" i="1" smtClean="0">
                              <a:solidFill>
                                <a:schemeClr val="bg1">
                                  <a:lumMod val="50000"/>
                                </a:schemeClr>
                              </a:solidFill>
                              <a:latin typeface="Cambria Math" panose="02040503050406030204" pitchFamily="18" charset="0"/>
                              <a:cs typeface="Times New Roman" panose="02020603050405020304" pitchFamily="18" charset="0"/>
                            </a:rPr>
                            <m:t>2,890.10</m:t>
                          </m:r>
                        </m:e>
                        <m:sup>
                          <m:r>
                            <a:rPr lang="fr-FR" sz="1000" b="0" i="1" smtClean="0">
                              <a:solidFill>
                                <a:schemeClr val="bg1">
                                  <a:lumMod val="50000"/>
                                </a:schemeClr>
                              </a:solidFill>
                              <a:latin typeface="Cambria Math" panose="02040503050406030204" pitchFamily="18" charset="0"/>
                              <a:cs typeface="Times New Roman" panose="02020603050405020304" pitchFamily="18" charset="0"/>
                            </a:rPr>
                            <m:t>−1</m:t>
                          </m:r>
                        </m:sup>
                      </m:sSup>
                      <m:f>
                        <m:f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fPr>
                        <m:num>
                          <m:r>
                            <a:rPr lang="fr-FR" sz="1000" b="0" i="1" smtClean="0">
                              <a:solidFill>
                                <a:schemeClr val="bg1">
                                  <a:lumMod val="50000"/>
                                </a:schemeClr>
                              </a:solidFill>
                              <a:latin typeface="Cambria Math" panose="02040503050406030204" pitchFamily="18" charset="0"/>
                              <a:cs typeface="Times New Roman" panose="02020603050405020304" pitchFamily="18" charset="0"/>
                            </a:rPr>
                            <m:t>𝐺𝑦</m:t>
                          </m:r>
                        </m:num>
                        <m:den>
                          <m:r>
                            <a:rPr lang="fr-FR" sz="1000" b="0" i="1" smtClean="0">
                              <a:solidFill>
                                <a:schemeClr val="bg1">
                                  <a:lumMod val="50000"/>
                                </a:schemeClr>
                              </a:solidFill>
                              <a:latin typeface="Cambria Math" panose="02040503050406030204" pitchFamily="18" charset="0"/>
                              <a:cs typeface="Times New Roman" panose="02020603050405020304" pitchFamily="18" charset="0"/>
                            </a:rPr>
                            <m:t>𝑛𝐶</m:t>
                          </m:r>
                        </m:den>
                      </m:f>
                    </m:oMath>
                  </a14:m>
                  <a:r>
                    <a:rPr lang="fr-FR" sz="1000" b="0" dirty="0">
                      <a:solidFill>
                        <a:schemeClr val="bg1">
                          <a:lumMod val="50000"/>
                        </a:schemeClr>
                      </a:solidFill>
                      <a:latin typeface="Times New Roman" panose="02020603050405020304" pitchFamily="18" charset="0"/>
                      <a:cs typeface="Times New Roman" panose="02020603050405020304" pitchFamily="18" charset="0"/>
                    </a:rPr>
                    <a:t> (Daté de 04/2021)</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𝑄</m:t>
                          </m:r>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𝑄</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0</m:t>
                              </m:r>
                            </m:sub>
                          </m:sSub>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=0,989</m:t>
                      </m:r>
                    </m:oMath>
                  </a14:m>
                  <a:r>
                    <a:rPr lang="fr-FR" sz="1000" b="0" dirty="0">
                      <a:solidFill>
                        <a:schemeClr val="bg1">
                          <a:lumMod val="50000"/>
                        </a:schemeClr>
                      </a:solidFill>
                      <a:latin typeface="Times New Roman" panose="02020603050405020304" pitchFamily="18" charset="0"/>
                      <a:cs typeface="Times New Roman" panose="02020603050405020304" pitchFamily="18" charset="0"/>
                    </a:rPr>
                    <a:t> (Calculé à partir de </a:t>
                  </a:r>
                  <a14:m>
                    <m:oMath xmlns:m="http://schemas.openxmlformats.org/officeDocument/2006/math">
                      <m:r>
                        <a:rPr lang="fr-FR" sz="1000" b="0" i="1" smtClean="0">
                          <a:solidFill>
                            <a:schemeClr val="bg1">
                              <a:lumMod val="50000"/>
                            </a:schemeClr>
                          </a:solidFill>
                          <a:latin typeface="Cambria Math" panose="02040503050406030204" pitchFamily="18" charset="0"/>
                          <a:cs typeface="Times New Roman" panose="02020603050405020304" pitchFamily="18" charset="0"/>
                        </a:rPr>
                        <m:t>𝑇𝑃</m:t>
                      </m:r>
                      <m:sSubSup>
                        <m:sSubSup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Sup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𝑅</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10</m:t>
                          </m:r>
                        </m:sub>
                        <m:sup>
                          <m:r>
                            <a:rPr lang="fr-FR" sz="1000" b="0" i="1" smtClean="0">
                              <a:solidFill>
                                <a:schemeClr val="bg1">
                                  <a:lumMod val="50000"/>
                                </a:schemeClr>
                              </a:solidFill>
                              <a:latin typeface="Cambria Math" panose="02040503050406030204" pitchFamily="18" charset="0"/>
                              <a:cs typeface="Times New Roman" panose="02020603050405020304" pitchFamily="18" charset="0"/>
                            </a:rPr>
                            <m:t>20</m:t>
                          </m:r>
                        </m:sup>
                      </m:sSubSup>
                    </m:oMath>
                  </a14:m>
                  <a:r>
                    <a:rPr lang="fr-FR" sz="1000" b="0" dirty="0">
                      <a:solidFill>
                        <a:schemeClr val="bg1">
                          <a:lumMod val="50000"/>
                        </a:schemeClr>
                      </a:solidFill>
                      <a:latin typeface="Times New Roman" panose="02020603050405020304" pitchFamily="18" charset="0"/>
                      <a:cs typeface="Times New Roman" panose="02020603050405020304" pitchFamily="18" charset="0"/>
                    </a:rPr>
                    <a:t> de la recette)</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𝑟𝑒𝑐</m:t>
                          </m:r>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=1,0054977</m:t>
                      </m:r>
                    </m:oMath>
                  </a14:m>
                  <a:r>
                    <a:rPr lang="fr-FR" sz="1000" dirty="0">
                      <a:solidFill>
                        <a:schemeClr val="bg1">
                          <a:lumMod val="50000"/>
                        </a:schemeClr>
                      </a:solidFill>
                      <a:latin typeface="Times New Roman" panose="02020603050405020304" pitchFamily="18" charset="0"/>
                      <a:cs typeface="Times New Roman" panose="02020603050405020304" pitchFamily="18" charset="0"/>
                    </a:rPr>
                    <a:t> (Mesuré le 12/05/2023 – Recette H2)</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𝑇</m:t>
                          </m:r>
                          <m:r>
                            <a:rPr lang="fr-FR" sz="1000" b="0" i="1" smtClean="0">
                              <a:solidFill>
                                <a:schemeClr val="bg1">
                                  <a:lumMod val="50000"/>
                                </a:schemeClr>
                              </a:solidFill>
                              <a:latin typeface="Cambria Math" panose="02040503050406030204" pitchFamily="18" charset="0"/>
                              <a:cs typeface="Times New Roman" panose="02020603050405020304" pitchFamily="18" charset="0"/>
                            </a:rPr>
                            <m:t>,</m:t>
                          </m:r>
                          <m:r>
                            <a:rPr lang="fr-FR" sz="1000" b="0" i="1" smtClean="0">
                              <a:solidFill>
                                <a:schemeClr val="bg1">
                                  <a:lumMod val="50000"/>
                                </a:schemeClr>
                              </a:solidFill>
                              <a:latin typeface="Cambria Math" panose="02040503050406030204" pitchFamily="18" charset="0"/>
                              <a:cs typeface="Times New Roman" panose="02020603050405020304" pitchFamily="18" charset="0"/>
                            </a:rPr>
                            <m:t>𝑃</m:t>
                          </m:r>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=1,010993</m:t>
                      </m:r>
                    </m:oMath>
                  </a14:m>
                  <a:r>
                    <a:rPr lang="fr-FR" sz="1000" dirty="0">
                      <a:solidFill>
                        <a:schemeClr val="bg1">
                          <a:lumMod val="50000"/>
                        </a:schemeClr>
                      </a:solidFill>
                      <a:latin typeface="Times New Roman" panose="02020603050405020304" pitchFamily="18" charset="0"/>
                      <a:cs typeface="Times New Roman" panose="02020603050405020304" pitchFamily="18" charset="0"/>
                    </a:rPr>
                    <a:t> (Mesuré le 21/06/2023)</a:t>
                  </a:r>
                </a:p>
                <a:p>
                  <a14:m>
                    <m:oMath xmlns:m="http://schemas.openxmlformats.org/officeDocument/2006/math">
                      <m:sSub>
                        <m:sSubPr>
                          <m:ctrlPr>
                            <a:rPr lang="fr-FR" sz="1000"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sz="1000" b="0" i="1" smtClean="0">
                              <a:solidFill>
                                <a:schemeClr val="bg1">
                                  <a:lumMod val="50000"/>
                                </a:schemeClr>
                              </a:solidFill>
                              <a:latin typeface="Cambria Math" panose="02040503050406030204" pitchFamily="18" charset="0"/>
                              <a:cs typeface="Times New Roman" panose="02020603050405020304" pitchFamily="18" charset="0"/>
                            </a:rPr>
                            <m:t>𝑘</m:t>
                          </m:r>
                        </m:e>
                        <m:sub>
                          <m:r>
                            <a:rPr lang="fr-FR" sz="1000" b="0" i="1" smtClean="0">
                              <a:solidFill>
                                <a:schemeClr val="bg1">
                                  <a:lumMod val="50000"/>
                                </a:schemeClr>
                              </a:solidFill>
                              <a:latin typeface="Cambria Math" panose="02040503050406030204" pitchFamily="18" charset="0"/>
                              <a:cs typeface="Times New Roman" panose="02020603050405020304" pitchFamily="18" charset="0"/>
                            </a:rPr>
                            <m:t>𝑝𝑜𝑙</m:t>
                          </m:r>
                        </m:sub>
                      </m:sSub>
                      <m:r>
                        <a:rPr lang="fr-FR" sz="1000" b="0" i="1" smtClean="0">
                          <a:solidFill>
                            <a:schemeClr val="bg1">
                              <a:lumMod val="50000"/>
                            </a:schemeClr>
                          </a:solidFill>
                          <a:latin typeface="Cambria Math" panose="02040503050406030204" pitchFamily="18" charset="0"/>
                          <a:cs typeface="Times New Roman" panose="02020603050405020304" pitchFamily="18" charset="0"/>
                        </a:rPr>
                        <m:t>=1</m:t>
                      </m:r>
                    </m:oMath>
                  </a14:m>
                  <a:r>
                    <a:rPr lang="fr-FR" sz="1000" dirty="0">
                      <a:solidFill>
                        <a:schemeClr val="bg1">
                          <a:lumMod val="50000"/>
                        </a:schemeClr>
                      </a:solidFill>
                      <a:latin typeface="Times New Roman" panose="02020603050405020304" pitchFamily="18" charset="0"/>
                      <a:cs typeface="Times New Roman" panose="02020603050405020304" pitchFamily="18" charset="0"/>
                    </a:rPr>
                    <a:t>,000000 </a:t>
                  </a:r>
                </a:p>
              </p:txBody>
            </p:sp>
          </mc:Choice>
          <mc:Fallback xmlns="">
            <p:sp>
              <p:nvSpPr>
                <p:cNvPr id="5" name="ZoneTexte 4"/>
                <p:cNvSpPr txBox="1">
                  <a:spLocks noRot="1" noChangeAspect="1" noMove="1" noResize="1" noEditPoints="1" noAdjustHandles="1" noChangeArrowheads="1" noChangeShapeType="1" noTextEdit="1"/>
                </p:cNvSpPr>
                <p:nvPr/>
              </p:nvSpPr>
              <p:spPr>
                <a:xfrm>
                  <a:off x="2960296" y="1240994"/>
                  <a:ext cx="3802521" cy="960328"/>
                </a:xfrm>
                <a:prstGeom prst="rect">
                  <a:avLst/>
                </a:prstGeom>
                <a:blipFill>
                  <a:blip r:embed="rId2"/>
                  <a:stretch>
                    <a:fillRect b="-126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p:cNvSpPr txBox="1"/>
                <p:nvPr/>
              </p:nvSpPr>
              <p:spPr>
                <a:xfrm>
                  <a:off x="1809324" y="2200327"/>
                  <a:ext cx="4381208" cy="6767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𝐷</m:t>
                            </m:r>
                          </m:e>
                          <m:sub>
                            <m:r>
                              <a:rPr lang="fr-FR" b="0" i="1" smtClean="0">
                                <a:solidFill>
                                  <a:schemeClr val="bg1">
                                    <a:lumMod val="50000"/>
                                  </a:schemeClr>
                                </a:solidFill>
                                <a:latin typeface="Cambria Math" panose="02040503050406030204" pitchFamily="18" charset="0"/>
                              </a:rPr>
                              <m:t>𝑒𝑎𝑢</m:t>
                            </m:r>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𝑁</m:t>
                            </m:r>
                          </m:e>
                          <m:sub>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𝐷</m:t>
                                </m:r>
                              </m:e>
                              <m:sub>
                                <m:r>
                                  <a:rPr lang="fr-FR" b="0" i="1" smtClean="0">
                                    <a:solidFill>
                                      <a:schemeClr val="bg1">
                                        <a:lumMod val="50000"/>
                                      </a:schemeClr>
                                    </a:solidFill>
                                    <a:latin typeface="Cambria Math" panose="02040503050406030204" pitchFamily="18" charset="0"/>
                                  </a:rPr>
                                  <m:t>𝑒𝑎𝑢</m:t>
                                </m:r>
                              </m:sub>
                            </m:sSub>
                          </m:sub>
                        </m:sSub>
                        <m:r>
                          <a:rPr lang="fr-FR" b="0" i="1" smtClean="0">
                            <a:solidFill>
                              <a:schemeClr val="bg1">
                                <a:lumMod val="50000"/>
                              </a:schemeClr>
                            </a:solidFill>
                            <a:latin typeface="Cambria Math" panose="02040503050406030204" pitchFamily="18" charset="0"/>
                          </a:rPr>
                          <m:t>. </m:t>
                        </m:r>
                        <m:acc>
                          <m:accPr>
                            <m:chr m:val="̅"/>
                            <m:ctrlPr>
                              <a:rPr lang="fr-FR" b="0" i="1" smtClean="0">
                                <a:solidFill>
                                  <a:schemeClr val="bg1">
                                    <a:lumMod val="50000"/>
                                  </a:schemeClr>
                                </a:solidFill>
                                <a:latin typeface="Cambria Math" panose="02040503050406030204" pitchFamily="18" charset="0"/>
                              </a:rPr>
                            </m:ctrlPr>
                          </m:accPr>
                          <m:e>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𝑀</m:t>
                                </m:r>
                              </m:e>
                              <m:sub>
                                <m:r>
                                  <a:rPr lang="fr-FR" b="0" i="1" smtClean="0">
                                    <a:solidFill>
                                      <a:schemeClr val="bg1">
                                        <a:lumMod val="50000"/>
                                      </a:schemeClr>
                                    </a:solidFill>
                                    <a:latin typeface="Cambria Math" panose="02040503050406030204" pitchFamily="18" charset="0"/>
                                  </a:rPr>
                                  <m:t>𝑐</m:t>
                                </m:r>
                              </m:sub>
                            </m:sSub>
                          </m:e>
                        </m:acc>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𝑄</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𝑄</m:t>
                                </m:r>
                              </m:e>
                              <m:sub>
                                <m:r>
                                  <a:rPr lang="fr-FR" b="0" i="1" smtClean="0">
                                    <a:solidFill>
                                      <a:schemeClr val="bg1">
                                        <a:lumMod val="50000"/>
                                      </a:schemeClr>
                                    </a:solidFill>
                                    <a:latin typeface="Cambria Math" panose="02040503050406030204" pitchFamily="18" charset="0"/>
                                  </a:rPr>
                                  <m:t>0</m:t>
                                </m:r>
                              </m:sub>
                            </m:sSub>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𝑟𝑒𝑐</m:t>
                            </m:r>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𝑇</m:t>
                            </m:r>
                            <m:r>
                              <a:rPr lang="fr-FR" b="0" i="1" smtClean="0">
                                <a:solidFill>
                                  <a:schemeClr val="bg1">
                                    <a:lumMod val="50000"/>
                                  </a:schemeClr>
                                </a:solidFill>
                                <a:latin typeface="Cambria Math" panose="02040503050406030204" pitchFamily="18" charset="0"/>
                              </a:rPr>
                              <m:t>,</m:t>
                            </m:r>
                            <m:r>
                              <a:rPr lang="fr-FR" b="0" i="1" smtClean="0">
                                <a:solidFill>
                                  <a:schemeClr val="bg1">
                                    <a:lumMod val="50000"/>
                                  </a:schemeClr>
                                </a:solidFill>
                                <a:latin typeface="Cambria Math" panose="02040503050406030204" pitchFamily="18" charset="0"/>
                              </a:rPr>
                              <m:t>𝑃</m:t>
                            </m:r>
                          </m:sub>
                        </m:sSub>
                        <m:r>
                          <a:rPr lang="fr-FR" b="0" i="1" smtClean="0">
                            <a:solidFill>
                              <a:schemeClr val="bg1">
                                <a:lumMod val="50000"/>
                              </a:schemeClr>
                            </a:solidFill>
                            <a:latin typeface="Cambria Math" panose="02040503050406030204" pitchFamily="18" charset="0"/>
                          </a:rPr>
                          <m:t>.</m:t>
                        </m:r>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𝑘</m:t>
                            </m:r>
                          </m:e>
                          <m:sub>
                            <m:r>
                              <a:rPr lang="fr-FR" b="0" i="1" smtClean="0">
                                <a:solidFill>
                                  <a:schemeClr val="bg1">
                                    <a:lumMod val="50000"/>
                                  </a:schemeClr>
                                </a:solidFill>
                                <a:latin typeface="Cambria Math" panose="02040503050406030204" pitchFamily="18" charset="0"/>
                              </a:rPr>
                              <m:t>𝑝𝑜𝑙</m:t>
                            </m:r>
                          </m:sub>
                        </m:sSub>
                        <m:r>
                          <a:rPr lang="fr-FR" b="0" i="1" smtClean="0">
                            <a:solidFill>
                              <a:schemeClr val="bg1">
                                <a:lumMod val="50000"/>
                              </a:schemeClr>
                            </a:solidFill>
                            <a:latin typeface="Cambria Math" panose="02040503050406030204" pitchFamily="18" charset="0"/>
                          </a:rPr>
                          <m:t>=</m:t>
                        </m:r>
                        <m:sSup>
                          <m:sSupPr>
                            <m:ctrlPr>
                              <a:rPr lang="fr-FR" b="0" i="1" smtClean="0">
                                <a:solidFill>
                                  <a:schemeClr val="accent6"/>
                                </a:solidFill>
                                <a:latin typeface="Cambria Math" panose="02040503050406030204" pitchFamily="18" charset="0"/>
                              </a:rPr>
                            </m:ctrlPr>
                          </m:sSupPr>
                          <m:e>
                            <m:r>
                              <a:rPr lang="fr-FR" b="0" i="1" smtClean="0">
                                <a:solidFill>
                                  <a:schemeClr val="accent6"/>
                                </a:solidFill>
                                <a:latin typeface="Cambria Math" panose="02040503050406030204" pitchFamily="18" charset="0"/>
                              </a:rPr>
                              <m:t>2,904.10</m:t>
                            </m:r>
                          </m:e>
                          <m:sup>
                            <m:r>
                              <a:rPr lang="fr-FR" b="0" i="1" smtClean="0">
                                <a:solidFill>
                                  <a:schemeClr val="accent6"/>
                                </a:solidFill>
                                <a:latin typeface="Cambria Math" panose="02040503050406030204" pitchFamily="18" charset="0"/>
                              </a:rPr>
                              <m:t>−1</m:t>
                            </m:r>
                          </m:sup>
                        </m:sSup>
                        <m:r>
                          <a:rPr lang="fr-FR" b="0" i="1" smtClean="0">
                            <a:solidFill>
                              <a:schemeClr val="bg1">
                                <a:lumMod val="50000"/>
                              </a:schemeClr>
                            </a:solidFill>
                            <a:latin typeface="Cambria Math" panose="02040503050406030204" pitchFamily="18" charset="0"/>
                          </a:rPr>
                          <m:t> </m:t>
                        </m:r>
                        <m:acc>
                          <m:accPr>
                            <m:chr m:val="̅"/>
                            <m:ctrlPr>
                              <a:rPr lang="fr-FR" b="0" i="1" smtClean="0">
                                <a:solidFill>
                                  <a:schemeClr val="bg1">
                                    <a:lumMod val="50000"/>
                                  </a:schemeClr>
                                </a:solidFill>
                                <a:latin typeface="Cambria Math" panose="02040503050406030204" pitchFamily="18" charset="0"/>
                              </a:rPr>
                            </m:ctrlPr>
                          </m:accPr>
                          <m:e>
                            <m:sSub>
                              <m:sSubPr>
                                <m:ctrlPr>
                                  <a:rPr lang="fr-FR" b="0" i="1" smtClean="0">
                                    <a:solidFill>
                                      <a:schemeClr val="bg1">
                                        <a:lumMod val="50000"/>
                                      </a:schemeClr>
                                    </a:solidFill>
                                    <a:latin typeface="Cambria Math" panose="02040503050406030204" pitchFamily="18" charset="0"/>
                                  </a:rPr>
                                </m:ctrlPr>
                              </m:sSubPr>
                              <m:e>
                                <m:r>
                                  <a:rPr lang="fr-FR" b="0" i="1" smtClean="0">
                                    <a:solidFill>
                                      <a:schemeClr val="bg1">
                                        <a:lumMod val="50000"/>
                                      </a:schemeClr>
                                    </a:solidFill>
                                    <a:latin typeface="Cambria Math" panose="02040503050406030204" pitchFamily="18" charset="0"/>
                                  </a:rPr>
                                  <m:t>𝑀</m:t>
                                </m:r>
                              </m:e>
                              <m:sub>
                                <m:r>
                                  <a:rPr lang="fr-FR" b="0" i="1" smtClean="0">
                                    <a:solidFill>
                                      <a:schemeClr val="bg1">
                                        <a:lumMod val="50000"/>
                                      </a:schemeClr>
                                    </a:solidFill>
                                    <a:latin typeface="Cambria Math" panose="02040503050406030204" pitchFamily="18" charset="0"/>
                                  </a:rPr>
                                  <m:t>𝑐</m:t>
                                </m:r>
                              </m:sub>
                            </m:sSub>
                            <m:r>
                              <a:rPr lang="fr-FR" b="0" i="1" smtClean="0">
                                <a:solidFill>
                                  <a:schemeClr val="bg1">
                                    <a:lumMod val="50000"/>
                                  </a:schemeClr>
                                </a:solidFill>
                                <a:latin typeface="Cambria Math" panose="02040503050406030204" pitchFamily="18" charset="0"/>
                              </a:rPr>
                              <m:t> </m:t>
                            </m:r>
                          </m:e>
                        </m:acc>
                      </m:oMath>
                    </m:oMathPara>
                  </a14:m>
                  <a:endParaRPr lang="fr-FR" b="0" dirty="0" smtClean="0">
                    <a:solidFill>
                      <a:schemeClr val="bg1">
                        <a:lumMod val="50000"/>
                      </a:schemeClr>
                    </a:solidFill>
                  </a:endParaRPr>
                </a:p>
              </p:txBody>
            </p:sp>
          </mc:Choice>
          <mc:Fallback>
            <p:sp>
              <p:nvSpPr>
                <p:cNvPr id="6" name="ZoneTexte 5"/>
                <p:cNvSpPr txBox="1">
                  <a:spLocks noRot="1" noChangeAspect="1" noMove="1" noResize="1" noEditPoints="1" noAdjustHandles="1" noChangeArrowheads="1" noChangeShapeType="1" noTextEdit="1"/>
                </p:cNvSpPr>
                <p:nvPr/>
              </p:nvSpPr>
              <p:spPr>
                <a:xfrm>
                  <a:off x="1809324" y="2200327"/>
                  <a:ext cx="4381208" cy="676724"/>
                </a:xfrm>
                <a:prstGeom prst="rect">
                  <a:avLst/>
                </a:prstGeom>
                <a:blipFill>
                  <a:blip r:embed="rId3"/>
                  <a:stretch>
                    <a:fillRect/>
                  </a:stretch>
                </a:blipFill>
              </p:spPr>
              <p:txBody>
                <a:bodyPr/>
                <a:lstStyle/>
                <a:p>
                  <a:r>
                    <a:rPr lang="fr-FR">
                      <a:noFill/>
                    </a:rPr>
                    <a:t> </a:t>
                  </a:r>
                </a:p>
              </p:txBody>
            </p:sp>
          </mc:Fallback>
        </mc:AlternateContent>
        <p:pic>
          <p:nvPicPr>
            <p:cNvPr id="7" name="Image 6"/>
            <p:cNvPicPr>
              <a:picLocks noChangeAspect="1"/>
            </p:cNvPicPr>
            <p:nvPr/>
          </p:nvPicPr>
          <p:blipFill>
            <a:blip r:embed="rId4"/>
            <a:stretch>
              <a:fillRect/>
            </a:stretch>
          </p:blipFill>
          <p:spPr>
            <a:xfrm>
              <a:off x="2181209" y="1551573"/>
              <a:ext cx="412833" cy="412833"/>
            </a:xfrm>
            <a:prstGeom prst="rect">
              <a:avLst/>
            </a:prstGeom>
          </p:spPr>
        </p:pic>
      </p:grpSp>
      <mc:AlternateContent xmlns:mc="http://schemas.openxmlformats.org/markup-compatibility/2006">
        <mc:Choice xmlns:a14="http://schemas.microsoft.com/office/drawing/2010/main" Requires="a14">
          <p:sp>
            <p:nvSpPr>
              <p:cNvPr id="8" name="ZoneTexte 7"/>
              <p:cNvSpPr txBox="1"/>
              <p:nvPr/>
            </p:nvSpPr>
            <p:spPr>
              <a:xfrm>
                <a:off x="1809324" y="3484146"/>
                <a:ext cx="6283237" cy="1010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𝑁</m:t>
                          </m:r>
                        </m:e>
                        <m:sub>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𝐷</m:t>
                              </m:r>
                            </m:e>
                            <m:sub>
                              <m:r>
                                <a:rPr lang="fr-FR" b="0" i="1" smtClean="0">
                                  <a:solidFill>
                                    <a:schemeClr val="bg1">
                                      <a:lumMod val="50000"/>
                                    </a:schemeClr>
                                  </a:solidFill>
                                  <a:latin typeface="Cambria Math" panose="02040503050406030204" pitchFamily="18" charset="0"/>
                                  <a:cs typeface="Times New Roman" panose="02020603050405020304" pitchFamily="18" charset="0"/>
                                </a:rPr>
                                <m:t>𝑒𝑎𝑢</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r>
                            <a:rPr lang="fr-FR" b="0" i="1" smtClean="0">
                              <a:solidFill>
                                <a:schemeClr val="bg1">
                                  <a:lumMod val="50000"/>
                                </a:schemeClr>
                              </a:solidFill>
                              <a:latin typeface="Cambria Math" panose="02040503050406030204" pitchFamily="18" charset="0"/>
                              <a:cs typeface="Times New Roman" panose="02020603050405020304" pitchFamily="18" charset="0"/>
                            </a:rPr>
                            <m:t>𝐶𝐶</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f>
                        <m:fPr>
                          <m:ctrlPr>
                            <a:rPr lang="fr-FR" b="0" i="1" smtClean="0">
                              <a:solidFill>
                                <a:schemeClr val="bg1">
                                  <a:lumMod val="50000"/>
                                </a:schemeClr>
                              </a:solidFill>
                              <a:latin typeface="Cambria Math" panose="02040503050406030204" pitchFamily="18" charset="0"/>
                              <a:cs typeface="Times New Roman" panose="02020603050405020304" pitchFamily="18" charset="0"/>
                            </a:rPr>
                          </m:ctrlPr>
                        </m:fPr>
                        <m:num>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D</m:t>
                              </m:r>
                            </m:e>
                            <m:sub>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attendue</m:t>
                              </m:r>
                            </m:sub>
                          </m:sSub>
                          <m:d>
                            <m:dPr>
                              <m:ctrlPr>
                                <a:rPr lang="fr-FR" b="0" i="1" smtClean="0">
                                  <a:solidFill>
                                    <a:schemeClr val="bg1">
                                      <a:lumMod val="50000"/>
                                    </a:schemeClr>
                                  </a:solidFill>
                                  <a:latin typeface="Cambria Math" panose="02040503050406030204" pitchFamily="18" charset="0"/>
                                  <a:cs typeface="Times New Roman" panose="02020603050405020304" pitchFamily="18" charset="0"/>
                                </a:rPr>
                              </m:ctrlPr>
                            </m:dPr>
                            <m:e>
                              <m:r>
                                <a:rPr lang="fr-FR" b="0" i="0" smtClean="0">
                                  <a:solidFill>
                                    <a:schemeClr val="bg1">
                                      <a:lumMod val="50000"/>
                                    </a:schemeClr>
                                  </a:solidFill>
                                  <a:latin typeface="Cambria Math" panose="02040503050406030204" pitchFamily="18" charset="0"/>
                                  <a:cs typeface="Times New Roman" panose="02020603050405020304" pitchFamily="18" charset="0"/>
                                </a:rPr>
                                <m:t>200 </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UM</m:t>
                              </m:r>
                            </m:e>
                          </m:d>
                        </m:num>
                        <m:den>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M</m:t>
                          </m:r>
                          <m:d>
                            <m:dPr>
                              <m:ctrlPr>
                                <a:rPr lang="fr-FR" b="0" i="1" smtClean="0">
                                  <a:solidFill>
                                    <a:schemeClr val="bg1">
                                      <a:lumMod val="50000"/>
                                    </a:schemeClr>
                                  </a:solidFill>
                                  <a:latin typeface="Cambria Math" panose="02040503050406030204" pitchFamily="18" charset="0"/>
                                  <a:cs typeface="Times New Roman" panose="02020603050405020304" pitchFamily="18" charset="0"/>
                                </a:rPr>
                              </m:ctrlPr>
                            </m:dPr>
                            <m:e>
                              <m:r>
                                <a:rPr lang="fr-FR" b="0" i="0" smtClean="0">
                                  <a:solidFill>
                                    <a:schemeClr val="bg1">
                                      <a:lumMod val="50000"/>
                                    </a:schemeClr>
                                  </a:solidFill>
                                  <a:latin typeface="Cambria Math" panose="02040503050406030204" pitchFamily="18" charset="0"/>
                                  <a:cs typeface="Times New Roman" panose="02020603050405020304" pitchFamily="18" charset="0"/>
                                </a:rPr>
                                <m:t>200 </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UM</m:t>
                              </m:r>
                            </m:e>
                          </m:d>
                        </m:den>
                      </m:f>
                      <m:r>
                        <a:rPr lang="fr-FR" b="0" i="0" smtClean="0">
                          <a:solidFill>
                            <a:schemeClr val="bg1">
                              <a:lumMod val="50000"/>
                            </a:schemeClr>
                          </a:solidFill>
                          <a:latin typeface="Cambria Math" panose="02040503050406030204" pitchFamily="18" charset="0"/>
                          <a:cs typeface="Times New Roman" panose="02020603050405020304" pitchFamily="18" charset="0"/>
                        </a:rPr>
                        <m:t>=</m:t>
                      </m:r>
                      <m:sSup>
                        <m:sSupPr>
                          <m:ctrlPr>
                            <a:rPr lang="fr-FR" b="0" i="1" smtClean="0">
                              <a:solidFill>
                                <a:schemeClr val="accent6"/>
                              </a:solidFill>
                              <a:latin typeface="Cambria Math" panose="02040503050406030204" pitchFamily="18" charset="0"/>
                              <a:cs typeface="Times New Roman" panose="02020603050405020304" pitchFamily="18" charset="0"/>
                            </a:rPr>
                          </m:ctrlPr>
                        </m:sSupPr>
                        <m:e>
                          <m:r>
                            <a:rPr lang="fr-FR" b="0" i="0" smtClean="0">
                              <a:solidFill>
                                <a:schemeClr val="accent6"/>
                              </a:solidFill>
                              <a:latin typeface="Cambria Math" panose="02040503050406030204" pitchFamily="18" charset="0"/>
                              <a:cs typeface="Times New Roman" panose="02020603050405020304" pitchFamily="18" charset="0"/>
                            </a:rPr>
                            <m:t>2,849.10</m:t>
                          </m:r>
                        </m:e>
                        <m:sup>
                          <m:r>
                            <a:rPr lang="fr-FR" b="0" i="0" smtClean="0">
                              <a:solidFill>
                                <a:schemeClr val="accent6"/>
                              </a:solidFill>
                              <a:latin typeface="Cambria Math" panose="02040503050406030204" pitchFamily="18" charset="0"/>
                              <a:cs typeface="Times New Roman" panose="02020603050405020304" pitchFamily="18" charset="0"/>
                            </a:rPr>
                            <m:t>−1</m:t>
                          </m:r>
                        </m:sup>
                      </m:sSup>
                      <m:r>
                        <a:rPr lang="fr-FR" b="0" i="0" smtClean="0">
                          <a:solidFill>
                            <a:schemeClr val="bg1">
                              <a:lumMod val="50000"/>
                            </a:schemeClr>
                          </a:solidFill>
                          <a:latin typeface="Cambria Math" panose="02040503050406030204" pitchFamily="18" charset="0"/>
                          <a:cs typeface="Times New Roman" panose="02020603050405020304" pitchFamily="18" charset="0"/>
                        </a:rPr>
                        <m:t> </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Gy</m:t>
                      </m:r>
                      <m:r>
                        <a:rPr lang="fr-FR" b="0" i="0" smtClean="0">
                          <a:solidFill>
                            <a:schemeClr val="bg1">
                              <a:lumMod val="50000"/>
                            </a:schemeClr>
                          </a:solidFill>
                          <a:latin typeface="Cambria Math" panose="02040503050406030204" pitchFamily="18" charset="0"/>
                          <a:cs typeface="Times New Roman" panose="02020603050405020304" pitchFamily="18" charset="0"/>
                        </a:rPr>
                        <m:t>/</m:t>
                      </m:r>
                      <m:r>
                        <m:rPr>
                          <m:sty m:val="p"/>
                        </m:rPr>
                        <a:rPr lang="fr-FR" b="0" i="0" smtClean="0">
                          <a:solidFill>
                            <a:schemeClr val="bg1">
                              <a:lumMod val="50000"/>
                            </a:schemeClr>
                          </a:solidFill>
                          <a:latin typeface="Cambria Math" panose="02040503050406030204" pitchFamily="18" charset="0"/>
                          <a:cs typeface="Times New Roman" panose="02020603050405020304" pitchFamily="18" charset="0"/>
                        </a:rPr>
                        <m:t>nC</m:t>
                      </m:r>
                    </m:oMath>
                  </m:oMathPara>
                </a14:m>
                <a:endParaRPr lang="fr-FR" b="0" i="1" dirty="0" smtClean="0">
                  <a:solidFill>
                    <a:schemeClr val="bg1">
                      <a:lumMod val="50000"/>
                    </a:schemeClr>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fr-FR" b="0" i="1" smtClean="0">
                          <a:solidFill>
                            <a:schemeClr val="bg1">
                              <a:lumMod val="50000"/>
                            </a:schemeClr>
                          </a:solidFill>
                          <a:latin typeface="Cambria Math" panose="02040503050406030204" pitchFamily="18" charset="0"/>
                          <a:cs typeface="Times New Roman" panose="02020603050405020304" pitchFamily="18" charset="0"/>
                        </a:rPr>
                        <m:t>𝐷</m:t>
                      </m:r>
                      <m:r>
                        <a:rPr lang="fr-FR" b="0" i="1" smtClean="0">
                          <a:solidFill>
                            <a:schemeClr val="bg1">
                              <a:lumMod val="50000"/>
                            </a:schemeClr>
                          </a:solidFill>
                          <a:latin typeface="Cambria Math" panose="02040503050406030204" pitchFamily="18" charset="0"/>
                          <a:cs typeface="Times New Roman" panose="02020603050405020304" pitchFamily="18" charset="0"/>
                        </a:rPr>
                        <m:t>=</m:t>
                      </m:r>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𝑁</m:t>
                          </m:r>
                        </m:e>
                        <m:sub>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𝐷</m:t>
                              </m:r>
                            </m:e>
                            <m:sub>
                              <m:r>
                                <a:rPr lang="fr-FR" b="0" i="1" smtClean="0">
                                  <a:solidFill>
                                    <a:schemeClr val="bg1">
                                      <a:lumMod val="50000"/>
                                    </a:schemeClr>
                                  </a:solidFill>
                                  <a:latin typeface="Cambria Math" panose="02040503050406030204" pitchFamily="18" charset="0"/>
                                  <a:cs typeface="Times New Roman" panose="02020603050405020304" pitchFamily="18" charset="0"/>
                                </a:rPr>
                                <m:t>𝑒𝑎𝑢</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r>
                            <a:rPr lang="fr-FR" b="0" i="1" smtClean="0">
                              <a:solidFill>
                                <a:schemeClr val="bg1">
                                  <a:lumMod val="50000"/>
                                </a:schemeClr>
                              </a:solidFill>
                              <a:latin typeface="Cambria Math" panose="02040503050406030204" pitchFamily="18" charset="0"/>
                              <a:cs typeface="Times New Roman" panose="02020603050405020304" pitchFamily="18" charset="0"/>
                            </a:rPr>
                            <m:t>𝐶𝐶</m:t>
                          </m:r>
                        </m:sub>
                      </m:sSub>
                      <m:r>
                        <a:rPr lang="fr-FR" b="0" i="1" smtClean="0">
                          <a:solidFill>
                            <a:schemeClr val="bg1">
                              <a:lumMod val="50000"/>
                            </a:schemeClr>
                          </a:solidFill>
                          <a:latin typeface="Cambria Math" panose="02040503050406030204" pitchFamily="18" charset="0"/>
                          <a:cs typeface="Times New Roman" panose="02020603050405020304" pitchFamily="18" charset="0"/>
                        </a:rPr>
                        <m:t>∗</m:t>
                      </m:r>
                      <m:acc>
                        <m:accPr>
                          <m:chr m:val="̅"/>
                          <m:ctrlPr>
                            <a:rPr lang="fr-FR" b="0" i="1" smtClean="0">
                              <a:solidFill>
                                <a:schemeClr val="bg1">
                                  <a:lumMod val="50000"/>
                                </a:schemeClr>
                              </a:solidFill>
                              <a:latin typeface="Cambria Math" panose="02040503050406030204" pitchFamily="18" charset="0"/>
                              <a:cs typeface="Times New Roman" panose="02020603050405020304" pitchFamily="18" charset="0"/>
                            </a:rPr>
                          </m:ctrlPr>
                        </m:accPr>
                        <m:e>
                          <m:sSub>
                            <m:sSubPr>
                              <m:ctrlPr>
                                <a:rPr lang="fr-FR" b="0" i="1" smtClean="0">
                                  <a:solidFill>
                                    <a:schemeClr val="bg1">
                                      <a:lumMod val="50000"/>
                                    </a:schemeClr>
                                  </a:solidFill>
                                  <a:latin typeface="Cambria Math" panose="02040503050406030204" pitchFamily="18" charset="0"/>
                                  <a:cs typeface="Times New Roman" panose="02020603050405020304" pitchFamily="18" charset="0"/>
                                </a:rPr>
                              </m:ctrlPr>
                            </m:sSubPr>
                            <m:e>
                              <m:r>
                                <a:rPr lang="fr-FR" b="0" i="1" smtClean="0">
                                  <a:solidFill>
                                    <a:schemeClr val="bg1">
                                      <a:lumMod val="50000"/>
                                    </a:schemeClr>
                                  </a:solidFill>
                                  <a:latin typeface="Cambria Math" panose="02040503050406030204" pitchFamily="18" charset="0"/>
                                  <a:cs typeface="Times New Roman" panose="02020603050405020304" pitchFamily="18" charset="0"/>
                                </a:rPr>
                                <m:t>𝑀</m:t>
                              </m:r>
                            </m:e>
                            <m:sub>
                              <m:r>
                                <a:rPr lang="fr-FR" b="0" i="1" smtClean="0">
                                  <a:solidFill>
                                    <a:schemeClr val="bg1">
                                      <a:lumMod val="50000"/>
                                    </a:schemeClr>
                                  </a:solidFill>
                                  <a:latin typeface="Cambria Math" panose="02040503050406030204" pitchFamily="18" charset="0"/>
                                  <a:cs typeface="Times New Roman" panose="02020603050405020304" pitchFamily="18" charset="0"/>
                                </a:rPr>
                                <m:t>𝑐</m:t>
                              </m:r>
                            </m:sub>
                          </m:sSub>
                        </m:e>
                      </m:acc>
                    </m:oMath>
                  </m:oMathPara>
                </a14:m>
                <a:endParaRPr lang="fr-FR"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p:sp>
            <p:nvSpPr>
              <p:cNvPr id="8" name="ZoneTexte 7"/>
              <p:cNvSpPr txBox="1">
                <a:spLocks noRot="1" noChangeAspect="1" noMove="1" noResize="1" noEditPoints="1" noAdjustHandles="1" noChangeArrowheads="1" noChangeShapeType="1" noTextEdit="1"/>
              </p:cNvSpPr>
              <p:nvPr/>
            </p:nvSpPr>
            <p:spPr>
              <a:xfrm>
                <a:off x="1809324" y="3484146"/>
                <a:ext cx="6283237" cy="1010213"/>
              </a:xfrm>
              <a:prstGeom prst="rect">
                <a:avLst/>
              </a:prstGeom>
              <a:blipFill>
                <a:blip r:embed="rId5"/>
                <a:stretch>
                  <a:fillRect/>
                </a:stretch>
              </a:blipFill>
            </p:spPr>
            <p:txBody>
              <a:bodyPr/>
              <a:lstStyle/>
              <a:p>
                <a:r>
                  <a:rPr lang="fr-FR">
                    <a:noFill/>
                  </a:rPr>
                  <a:t> </a:t>
                </a:r>
              </a:p>
            </p:txBody>
          </p:sp>
        </mc:Fallback>
      </mc:AlternateContent>
      <p:sp>
        <p:nvSpPr>
          <p:cNvPr id="10" name="ZoneTexte 9"/>
          <p:cNvSpPr txBox="1"/>
          <p:nvPr/>
        </p:nvSpPr>
        <p:spPr>
          <a:xfrm>
            <a:off x="330334" y="1831621"/>
            <a:ext cx="2626873" cy="369332"/>
          </a:xfrm>
          <a:prstGeom prst="rect">
            <a:avLst/>
          </a:prstGeom>
          <a:noFill/>
        </p:spPr>
        <p:txBody>
          <a:bodyPr wrap="square" rtlCol="0">
            <a:spAutoFit/>
          </a:bodyPr>
          <a:lstStyle/>
          <a:p>
            <a:r>
              <a:rPr lang="fr-FR" b="1" dirty="0" smtClean="0">
                <a:solidFill>
                  <a:schemeClr val="bg1">
                    <a:lumMod val="50000"/>
                  </a:schemeClr>
                </a:solidFill>
                <a:latin typeface="Times New Roman" panose="02020603050405020304" pitchFamily="18" charset="0"/>
                <a:cs typeface="Times New Roman" panose="02020603050405020304" pitchFamily="18" charset="0"/>
              </a:rPr>
              <a:t>Certificat d’étalonnage</a:t>
            </a:r>
            <a:endParaRPr lang="fr-FR"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ZoneTexte 10"/>
          <p:cNvSpPr txBox="1"/>
          <p:nvPr/>
        </p:nvSpPr>
        <p:spPr>
          <a:xfrm>
            <a:off x="330335" y="3700279"/>
            <a:ext cx="2626873" cy="369332"/>
          </a:xfrm>
          <a:prstGeom prst="rect">
            <a:avLst/>
          </a:prstGeom>
          <a:noFill/>
        </p:spPr>
        <p:txBody>
          <a:bodyPr wrap="square" rtlCol="0">
            <a:spAutoFit/>
          </a:bodyPr>
          <a:lstStyle/>
          <a:p>
            <a:r>
              <a:rPr lang="fr-FR" b="1" dirty="0" smtClean="0">
                <a:solidFill>
                  <a:schemeClr val="bg1">
                    <a:lumMod val="50000"/>
                  </a:schemeClr>
                </a:solidFill>
                <a:latin typeface="Times New Roman" panose="02020603050405020304" pitchFamily="18" charset="0"/>
                <a:cs typeface="Times New Roman" panose="02020603050405020304" pitchFamily="18" charset="0"/>
              </a:rPr>
              <a:t>Cross calibration</a:t>
            </a:r>
            <a:endParaRPr lang="fr-FR"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25724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2376354202"/>
              </p:ext>
            </p:extLst>
          </p:nvPr>
        </p:nvGraphicFramePr>
        <p:xfrm>
          <a:off x="4616955" y="390464"/>
          <a:ext cx="3987800" cy="2331720"/>
        </p:xfrm>
        <a:graphic>
          <a:graphicData uri="http://schemas.openxmlformats.org/drawingml/2006/table">
            <a:tbl>
              <a:tblPr firstRow="1" bandRow="1">
                <a:tableStyleId>{10A1B5D5-9B99-4C35-A422-299274C87663}</a:tableStyleId>
              </a:tblPr>
              <a:tblGrid>
                <a:gridCol w="993315">
                  <a:extLst>
                    <a:ext uri="{9D8B030D-6E8A-4147-A177-3AD203B41FA5}">
                      <a16:colId xmlns:a16="http://schemas.microsoft.com/office/drawing/2014/main" val="899114380"/>
                    </a:ext>
                  </a:extLst>
                </a:gridCol>
                <a:gridCol w="1556574">
                  <a:extLst>
                    <a:ext uri="{9D8B030D-6E8A-4147-A177-3AD203B41FA5}">
                      <a16:colId xmlns:a16="http://schemas.microsoft.com/office/drawing/2014/main" val="4171465717"/>
                    </a:ext>
                  </a:extLst>
                </a:gridCol>
                <a:gridCol w="1437911">
                  <a:extLst>
                    <a:ext uri="{9D8B030D-6E8A-4147-A177-3AD203B41FA5}">
                      <a16:colId xmlns:a16="http://schemas.microsoft.com/office/drawing/2014/main" val="1231885716"/>
                    </a:ext>
                  </a:extLst>
                </a:gridCol>
              </a:tblGrid>
              <a:tr h="316784">
                <a:tc>
                  <a:txBody>
                    <a:bodyPr/>
                    <a:lstStyle/>
                    <a:p>
                      <a:pPr algn="ctr"/>
                      <a:r>
                        <a:rPr lang="fr-FR" sz="1050" dirty="0" smtClean="0">
                          <a:latin typeface="Times New Roman" panose="02020603050405020304" pitchFamily="18" charset="0"/>
                          <a:cs typeface="Times New Roman" panose="02020603050405020304" pitchFamily="18" charset="0"/>
                        </a:rPr>
                        <a:t>Champ avec la </a:t>
                      </a:r>
                      <a:r>
                        <a:rPr lang="fr-FR" sz="1050" dirty="0" smtClean="0">
                          <a:latin typeface="Times New Roman" panose="02020603050405020304" pitchFamily="18" charset="0"/>
                          <a:cs typeface="Times New Roman" panose="02020603050405020304" pitchFamily="18" charset="0"/>
                        </a:rPr>
                        <a:t>matrice – coupe -3mm</a:t>
                      </a:r>
                      <a:endParaRPr lang="fr-FR" sz="1050" dirty="0">
                        <a:latin typeface="Times New Roman" panose="02020603050405020304" pitchFamily="18" charset="0"/>
                        <a:cs typeface="Times New Roman" panose="02020603050405020304" pitchFamily="18" charset="0"/>
                      </a:endParaRPr>
                    </a:p>
                  </a:txBody>
                  <a:tcPr/>
                </a:tc>
                <a:tc>
                  <a:txBody>
                    <a:bodyPr/>
                    <a:lstStyle/>
                    <a:p>
                      <a:pPr algn="ctr"/>
                      <a:r>
                        <a:rPr lang="fr-FR" sz="1050" dirty="0">
                          <a:latin typeface="Times New Roman" panose="02020603050405020304" pitchFamily="18" charset="0"/>
                          <a:cs typeface="Times New Roman" panose="02020603050405020304" pitchFamily="18" charset="0"/>
                        </a:rPr>
                        <a:t>Gamma </a:t>
                      </a:r>
                      <a:r>
                        <a:rPr lang="fr-FR" sz="1050" dirty="0" err="1">
                          <a:latin typeface="Times New Roman" panose="02020603050405020304" pitchFamily="18" charset="0"/>
                          <a:cs typeface="Times New Roman" panose="02020603050405020304" pitchFamily="18" charset="0"/>
                        </a:rPr>
                        <a:t>pass</a:t>
                      </a:r>
                      <a:r>
                        <a:rPr lang="fr-FR" sz="1050" dirty="0">
                          <a:latin typeface="Times New Roman" panose="02020603050405020304" pitchFamily="18" charset="0"/>
                          <a:cs typeface="Times New Roman" panose="02020603050405020304" pitchFamily="18" charset="0"/>
                        </a:rPr>
                        <a:t> local 2%/2mm – seuil 10 %</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a:latin typeface="Times New Roman" panose="02020603050405020304" pitchFamily="18" charset="0"/>
                          <a:cs typeface="Times New Roman" panose="02020603050405020304" pitchFamily="18" charset="0"/>
                        </a:rPr>
                        <a:t>Gamma </a:t>
                      </a:r>
                      <a:r>
                        <a:rPr lang="fr-FR" sz="1050" dirty="0" err="1">
                          <a:latin typeface="Times New Roman" panose="02020603050405020304" pitchFamily="18" charset="0"/>
                          <a:cs typeface="Times New Roman" panose="02020603050405020304" pitchFamily="18" charset="0"/>
                        </a:rPr>
                        <a:t>pass</a:t>
                      </a:r>
                      <a:r>
                        <a:rPr lang="fr-FR" sz="1050" dirty="0">
                          <a:latin typeface="Times New Roman" panose="02020603050405020304" pitchFamily="18" charset="0"/>
                          <a:cs typeface="Times New Roman" panose="02020603050405020304" pitchFamily="18" charset="0"/>
                        </a:rPr>
                        <a:t> local 2%/2mm – seuil 20 %</a:t>
                      </a:r>
                    </a:p>
                  </a:txBody>
                  <a:tcPr/>
                </a:tc>
                <a:extLst>
                  <a:ext uri="{0D108BD9-81ED-4DB2-BD59-A6C34878D82A}">
                    <a16:rowId xmlns:a16="http://schemas.microsoft.com/office/drawing/2014/main" val="316824182"/>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10x10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smtClean="0">
                          <a:solidFill>
                            <a:srgbClr val="00B050"/>
                          </a:solidFill>
                          <a:latin typeface="Times New Roman" panose="02020603050405020304" pitchFamily="18" charset="0"/>
                          <a:cs typeface="Times New Roman" panose="02020603050405020304" pitchFamily="18" charset="0"/>
                        </a:rPr>
                        <a:t>100</a:t>
                      </a:r>
                      <a:endParaRPr lang="fr-FR" sz="105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100</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5816756"/>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2x2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100</a:t>
                      </a:r>
                      <a:endParaRPr lang="fr-FR" sz="105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100</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2677617"/>
                  </a:ext>
                </a:extLst>
              </a:tr>
              <a:tr h="193590">
                <a:tc>
                  <a:txBody>
                    <a:bodyPr/>
                    <a:lstStyle/>
                    <a:p>
                      <a:pPr algn="ctr" fontAlgn="ctr"/>
                      <a:r>
                        <a:rPr lang="fr-FR" sz="900" u="none" strike="noStrike">
                          <a:effectLst/>
                          <a:latin typeface="Times New Roman" panose="02020603050405020304" pitchFamily="18" charset="0"/>
                          <a:cs typeface="Times New Roman" panose="02020603050405020304" pitchFamily="18" charset="0"/>
                        </a:rPr>
                        <a:t>4x4 Off-axis</a:t>
                      </a:r>
                      <a:endParaRPr lang="fr-FR" sz="9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smtClean="0">
                          <a:solidFill>
                            <a:srgbClr val="FF0000"/>
                          </a:solidFill>
                          <a:latin typeface="Times New Roman" panose="02020603050405020304" pitchFamily="18" charset="0"/>
                          <a:cs typeface="Times New Roman" panose="02020603050405020304" pitchFamily="18" charset="0"/>
                        </a:rPr>
                        <a:t>78,3</a:t>
                      </a:r>
                      <a:endParaRPr lang="fr-FR" sz="105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87,1</a:t>
                      </a:r>
                      <a:r>
                        <a:rPr lang="fr-FR" sz="1050" baseline="0" dirty="0">
                          <a:solidFill>
                            <a:srgbClr val="FF0000"/>
                          </a:solidFill>
                          <a:latin typeface="Times New Roman" panose="02020603050405020304" pitchFamily="18" charset="0"/>
                          <a:cs typeface="Times New Roman" panose="02020603050405020304" pitchFamily="18" charset="0"/>
                        </a:rPr>
                        <a:t> %</a:t>
                      </a:r>
                      <a:endParaRPr lang="fr-FR" sz="105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0524856"/>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7 x 12 cm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99,6</a:t>
                      </a:r>
                      <a:endParaRPr lang="fr-FR" sz="105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100</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31170661"/>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Circulaire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98,4</a:t>
                      </a:r>
                      <a:endParaRPr lang="fr-FR" sz="105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100</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1079226"/>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Chaise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smtClean="0">
                          <a:solidFill>
                            <a:srgbClr val="FF0000"/>
                          </a:solidFill>
                          <a:latin typeface="Times New Roman" panose="02020603050405020304" pitchFamily="18" charset="0"/>
                          <a:cs typeface="Times New Roman" panose="02020603050405020304" pitchFamily="18" charset="0"/>
                        </a:rPr>
                        <a:t>82,8</a:t>
                      </a:r>
                      <a:endParaRPr lang="fr-FR" sz="105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050" dirty="0">
                          <a:solidFill>
                            <a:srgbClr val="FF0000"/>
                          </a:solidFill>
                          <a:latin typeface="Times New Roman" panose="02020603050405020304" pitchFamily="18" charset="0"/>
                          <a:cs typeface="Times New Roman" panose="02020603050405020304" pitchFamily="18" charset="0"/>
                        </a:rPr>
                        <a:t>82,8 %</a:t>
                      </a:r>
                    </a:p>
                  </a:txBody>
                  <a:tcPr/>
                </a:tc>
                <a:extLst>
                  <a:ext uri="{0D108BD9-81ED-4DB2-BD59-A6C34878D82A}">
                    <a16:rowId xmlns:a16="http://schemas.microsoft.com/office/drawing/2014/main" val="4107927735"/>
                  </a:ext>
                </a:extLst>
              </a:tr>
              <a:tr h="193590">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Fentes centrées</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96,3</a:t>
                      </a:r>
                      <a:endParaRPr lang="fr-FR" sz="105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95,3</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52386766"/>
                  </a:ext>
                </a:extLst>
              </a:tr>
            </a:tbl>
          </a:graphicData>
        </a:graphic>
      </p:graphicFrame>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B) Champs statiques</a:t>
            </a:r>
            <a:r>
              <a:rPr lang="fr-FR" dirty="0">
                <a:latin typeface="Times New Roman" panose="02020603050405020304" pitchFamily="18" charset="0"/>
                <a:cs typeface="Times New Roman" panose="02020603050405020304" pitchFamily="18" charset="0"/>
              </a:rPr>
              <a:t/>
            </a:r>
            <a:br>
              <a:rPr lang="fr-FR" dirty="0">
                <a:latin typeface="Times New Roman" panose="02020603050405020304" pitchFamily="18" charset="0"/>
                <a:cs typeface="Times New Roman" panose="02020603050405020304" pitchFamily="18" charset="0"/>
              </a:rPr>
            </a:b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grpSp>
        <p:nvGrpSpPr>
          <p:cNvPr id="11" name="Groupe 10"/>
          <p:cNvGrpSpPr/>
          <p:nvPr/>
        </p:nvGrpSpPr>
        <p:grpSpPr>
          <a:xfrm>
            <a:off x="454850" y="1652483"/>
            <a:ext cx="2978147" cy="1154149"/>
            <a:chOff x="4005767" y="1387611"/>
            <a:chExt cx="4539746" cy="2268535"/>
          </a:xfrm>
        </p:grpSpPr>
        <p:grpSp>
          <p:nvGrpSpPr>
            <p:cNvPr id="6" name="Groupe 5">
              <a:extLst>
                <a:ext uri="{FF2B5EF4-FFF2-40B4-BE49-F238E27FC236}">
                  <a16:creationId xmlns:a16="http://schemas.microsoft.com/office/drawing/2014/main" id="{179057EF-DC8B-04E9-D18B-A9519898DB65}"/>
                </a:ext>
              </a:extLst>
            </p:cNvPr>
            <p:cNvGrpSpPr/>
            <p:nvPr/>
          </p:nvGrpSpPr>
          <p:grpSpPr>
            <a:xfrm>
              <a:off x="4005767" y="1387611"/>
              <a:ext cx="4539746" cy="2268535"/>
              <a:chOff x="4005767" y="1387611"/>
              <a:chExt cx="4539746" cy="2268535"/>
            </a:xfrm>
          </p:grpSpPr>
          <p:sp>
            <p:nvSpPr>
              <p:cNvPr id="13" name="ZoneTexte 12"/>
              <p:cNvSpPr txBox="1"/>
              <p:nvPr/>
            </p:nvSpPr>
            <p:spPr>
              <a:xfrm>
                <a:off x="6897529" y="1387611"/>
                <a:ext cx="1150170" cy="311225"/>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Faisceau</a:t>
                </a:r>
                <a:endParaRPr lang="fr-FR" sz="1200" dirty="0">
                  <a:latin typeface="Times New Roman" panose="02020603050405020304" pitchFamily="18" charset="0"/>
                  <a:cs typeface="Times New Roman" panose="02020603050405020304" pitchFamily="18" charset="0"/>
                </a:endParaRPr>
              </a:p>
            </p:txBody>
          </p:sp>
          <p:grpSp>
            <p:nvGrpSpPr>
              <p:cNvPr id="2" name="Groupe 1">
                <a:extLst>
                  <a:ext uri="{FF2B5EF4-FFF2-40B4-BE49-F238E27FC236}">
                    <a16:creationId xmlns:a16="http://schemas.microsoft.com/office/drawing/2014/main" id="{7A1BA17E-C613-2194-26B9-6136687C341E}"/>
                  </a:ext>
                </a:extLst>
              </p:cNvPr>
              <p:cNvGrpSpPr/>
              <p:nvPr/>
            </p:nvGrpSpPr>
            <p:grpSpPr>
              <a:xfrm>
                <a:off x="4005767" y="2406088"/>
                <a:ext cx="4539746" cy="1250058"/>
                <a:chOff x="4005767" y="2406088"/>
                <a:chExt cx="4539746" cy="1250058"/>
              </a:xfrm>
            </p:grpSpPr>
            <p:sp>
              <p:nvSpPr>
                <p:cNvPr id="7" name="Rectangle 6"/>
                <p:cNvSpPr/>
                <p:nvPr/>
              </p:nvSpPr>
              <p:spPr>
                <a:xfrm>
                  <a:off x="6170454" y="2757161"/>
                  <a:ext cx="2275530" cy="711975"/>
                </a:xfrm>
                <a:prstGeom prst="rect">
                  <a:avLst/>
                </a:prstGeom>
                <a:solidFill>
                  <a:schemeClr val="bg1">
                    <a:lumMod val="95000"/>
                  </a:schemeClr>
                </a:solidFill>
                <a:ln w="3175">
                  <a:solidFill>
                    <a:srgbClr val="8787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170454" y="3054607"/>
                  <a:ext cx="2275530" cy="117082"/>
                </a:xfrm>
                <a:prstGeom prst="rect">
                  <a:avLst/>
                </a:prstGeom>
                <a:solidFill>
                  <a:schemeClr val="accent6">
                    <a:lumMod val="20000"/>
                    <a:lumOff val="8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a:cxnSpLocks/>
                  <a:stCxn id="8" idx="1"/>
                  <a:endCxn id="19" idx="3"/>
                </p:cNvCxnSpPr>
                <p:nvPr/>
              </p:nvCxnSpPr>
              <p:spPr>
                <a:xfrm flipH="1" flipV="1">
                  <a:off x="5679636" y="3080408"/>
                  <a:ext cx="490819" cy="32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a:cxnSpLocks/>
                  <a:endCxn id="20" idx="3"/>
                </p:cNvCxnSpPr>
                <p:nvPr/>
              </p:nvCxnSpPr>
              <p:spPr>
                <a:xfrm flipH="1" flipV="1">
                  <a:off x="5822378" y="2572076"/>
                  <a:ext cx="372104" cy="273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4005767" y="2914421"/>
                  <a:ext cx="1673869" cy="331973"/>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Matrice 1600</a:t>
                  </a:r>
                  <a:r>
                    <a:rPr lang="fr-FR" sz="1000" baseline="30000" dirty="0">
                      <a:latin typeface="Times New Roman" panose="02020603050405020304" pitchFamily="18" charset="0"/>
                      <a:cs typeface="Times New Roman" panose="02020603050405020304" pitchFamily="18" charset="0"/>
                    </a:rPr>
                    <a:t>SRS</a:t>
                  </a:r>
                  <a:endParaRPr lang="fr-FR" sz="1000"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4130168" y="2406088"/>
                  <a:ext cx="1692210" cy="331973"/>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8,9 cm de RW-3</a:t>
                  </a:r>
                </a:p>
              </p:txBody>
            </p:sp>
            <p:sp>
              <p:nvSpPr>
                <p:cNvPr id="22" name="Rectangle à coins arrondis 21"/>
                <p:cNvSpPr/>
                <p:nvPr/>
              </p:nvSpPr>
              <p:spPr>
                <a:xfrm>
                  <a:off x="6034169" y="3469136"/>
                  <a:ext cx="2511344" cy="162249"/>
                </a:xfrm>
                <a:prstGeom prst="roundRect">
                  <a:avLst/>
                </a:prstGeom>
                <a:solidFill>
                  <a:schemeClr val="bg1">
                    <a:lumMod val="7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24"/>
                <p:cNvCxnSpPr>
                  <a:cxnSpLocks/>
                  <a:stCxn id="22" idx="1"/>
                </p:cNvCxnSpPr>
                <p:nvPr/>
              </p:nvCxnSpPr>
              <p:spPr>
                <a:xfrm flipH="1" flipV="1">
                  <a:off x="5328975" y="3550260"/>
                  <a:ext cx="70519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4574747" y="3324173"/>
                  <a:ext cx="754228" cy="331973"/>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Table</a:t>
                  </a:r>
                  <a:endParaRPr lang="fr-FR" sz="1100" dirty="0">
                    <a:latin typeface="Times New Roman" panose="02020603050405020304" pitchFamily="18" charset="0"/>
                    <a:cs typeface="Times New Roman" panose="02020603050405020304" pitchFamily="18" charset="0"/>
                  </a:endParaRPr>
                </a:p>
              </p:txBody>
            </p:sp>
          </p:grpSp>
        </p:grpSp>
        <p:cxnSp>
          <p:nvCxnSpPr>
            <p:cNvPr id="10" name="Connecteur droit avec flèche 9"/>
            <p:cNvCxnSpPr/>
            <p:nvPr/>
          </p:nvCxnSpPr>
          <p:spPr>
            <a:xfrm>
              <a:off x="7311952" y="1818363"/>
              <a:ext cx="15317" cy="75371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Image 27"/>
          <p:cNvPicPr>
            <a:picLocks noChangeAspect="1"/>
          </p:cNvPicPr>
          <p:nvPr/>
        </p:nvPicPr>
        <p:blipFill rotWithShape="1">
          <a:blip r:embed="rId2"/>
          <a:srcRect l="34597" t="27841" r="33697" b="32904"/>
          <a:stretch/>
        </p:blipFill>
        <p:spPr>
          <a:xfrm>
            <a:off x="4106108" y="1456499"/>
            <a:ext cx="360366" cy="446167"/>
          </a:xfrm>
          <a:prstGeom prst="rect">
            <a:avLst/>
          </a:prstGeom>
        </p:spPr>
      </p:pic>
      <p:graphicFrame>
        <p:nvGraphicFramePr>
          <p:cNvPr id="23" name="Espace réservé du contenu 4"/>
          <p:cNvGraphicFramePr>
            <a:graphicFrameLocks/>
          </p:cNvGraphicFramePr>
          <p:nvPr>
            <p:extLst>
              <p:ext uri="{D42A27DB-BD31-4B8C-83A1-F6EECF244321}">
                <p14:modId xmlns:p14="http://schemas.microsoft.com/office/powerpoint/2010/main" val="1165303756"/>
              </p:ext>
            </p:extLst>
          </p:nvPr>
        </p:nvGraphicFramePr>
        <p:xfrm>
          <a:off x="4616955" y="2877110"/>
          <a:ext cx="3987800" cy="1805940"/>
        </p:xfrm>
        <a:graphic>
          <a:graphicData uri="http://schemas.openxmlformats.org/drawingml/2006/table">
            <a:tbl>
              <a:tblPr firstRow="1" bandRow="1">
                <a:tableStyleId>{10A1B5D5-9B99-4C35-A422-299274C87663}</a:tableStyleId>
              </a:tblPr>
              <a:tblGrid>
                <a:gridCol w="993315">
                  <a:extLst>
                    <a:ext uri="{9D8B030D-6E8A-4147-A177-3AD203B41FA5}">
                      <a16:colId xmlns:a16="http://schemas.microsoft.com/office/drawing/2014/main" val="899114380"/>
                    </a:ext>
                  </a:extLst>
                </a:gridCol>
                <a:gridCol w="1556574">
                  <a:extLst>
                    <a:ext uri="{9D8B030D-6E8A-4147-A177-3AD203B41FA5}">
                      <a16:colId xmlns:a16="http://schemas.microsoft.com/office/drawing/2014/main" val="4171465717"/>
                    </a:ext>
                  </a:extLst>
                </a:gridCol>
                <a:gridCol w="1437911">
                  <a:extLst>
                    <a:ext uri="{9D8B030D-6E8A-4147-A177-3AD203B41FA5}">
                      <a16:colId xmlns:a16="http://schemas.microsoft.com/office/drawing/2014/main" val="1231885716"/>
                    </a:ext>
                  </a:extLst>
                </a:gridCol>
              </a:tblGrid>
              <a:tr h="463232">
                <a:tc>
                  <a:txBody>
                    <a:bodyPr/>
                    <a:lstStyle/>
                    <a:p>
                      <a:pPr algn="ctr"/>
                      <a:r>
                        <a:rPr lang="fr-FR" sz="1050" dirty="0">
                          <a:latin typeface="Times New Roman" panose="02020603050405020304" pitchFamily="18" charset="0"/>
                          <a:cs typeface="Times New Roman" panose="02020603050405020304" pitchFamily="18" charset="0"/>
                        </a:rPr>
                        <a:t>Champ</a:t>
                      </a:r>
                    </a:p>
                  </a:txBody>
                  <a:tcPr/>
                </a:tc>
                <a:tc>
                  <a:txBody>
                    <a:bodyPr/>
                    <a:lstStyle/>
                    <a:p>
                      <a:pPr algn="ctr"/>
                      <a:r>
                        <a:rPr lang="fr-FR" sz="1000" dirty="0">
                          <a:latin typeface="Times New Roman" panose="02020603050405020304" pitchFamily="18" charset="0"/>
                          <a:cs typeface="Times New Roman" panose="02020603050405020304" pitchFamily="18" charset="0"/>
                        </a:rPr>
                        <a:t>Ecart relatif </a:t>
                      </a:r>
                      <a:r>
                        <a:rPr lang="fr-FR" sz="1000" dirty="0" smtClean="0">
                          <a:latin typeface="Times New Roman" panose="02020603050405020304" pitchFamily="18" charset="0"/>
                          <a:cs typeface="Times New Roman" panose="02020603050405020304" pitchFamily="18" charset="0"/>
                        </a:rPr>
                        <a:t>avec la méthode du coefficient</a:t>
                      </a:r>
                      <a:r>
                        <a:rPr lang="fr-FR" sz="1000" baseline="0" dirty="0" smtClean="0">
                          <a:latin typeface="Times New Roman" panose="02020603050405020304" pitchFamily="18" charset="0"/>
                          <a:cs typeface="Times New Roman" panose="02020603050405020304" pitchFamily="18" charset="0"/>
                        </a:rPr>
                        <a:t> d’étalonnage </a:t>
                      </a:r>
                      <a:r>
                        <a:rPr lang="fr-FR" sz="1000" dirty="0" smtClean="0">
                          <a:latin typeface="Times New Roman" panose="02020603050405020304" pitchFamily="18" charset="0"/>
                          <a:cs typeface="Times New Roman" panose="02020603050405020304" pitchFamily="18" charset="0"/>
                        </a:rPr>
                        <a:t>(%)</a:t>
                      </a:r>
                      <a:endParaRPr lang="fr-FR" sz="1000" dirty="0">
                        <a:latin typeface="Times New Roman" panose="02020603050405020304" pitchFamily="18" charset="0"/>
                        <a:cs typeface="Times New Roman" panose="02020603050405020304" pitchFamily="18" charset="0"/>
                      </a:endParaRPr>
                    </a:p>
                  </a:txBody>
                  <a:tcPr/>
                </a:tc>
                <a:tc>
                  <a:txBody>
                    <a:bodyPr/>
                    <a:lstStyle/>
                    <a:p>
                      <a:pPr algn="ctr"/>
                      <a:r>
                        <a:rPr lang="fr-FR" sz="1000" dirty="0" err="1" smtClean="0">
                          <a:latin typeface="Times New Roman" panose="02020603050405020304" pitchFamily="18" charset="0"/>
                          <a:cs typeface="Times New Roman" panose="02020603050405020304" pitchFamily="18" charset="0"/>
                        </a:rPr>
                        <a:t>Ecrt</a:t>
                      </a:r>
                      <a:r>
                        <a:rPr lang="fr-FR" sz="1000" dirty="0" smtClean="0">
                          <a:latin typeface="Times New Roman" panose="02020603050405020304" pitchFamily="18" charset="0"/>
                          <a:cs typeface="Times New Roman" panose="02020603050405020304" pitchFamily="18" charset="0"/>
                        </a:rPr>
                        <a:t> relatif avec la méthode de cross calibration (%)</a:t>
                      </a:r>
                      <a:endParaRPr lang="fr-FR"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824182"/>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10x10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smtClean="0">
                          <a:solidFill>
                            <a:srgbClr val="00B050"/>
                          </a:solidFill>
                          <a:latin typeface="Times New Roman" panose="02020603050405020304" pitchFamily="18" charset="0"/>
                          <a:cs typeface="Times New Roman" panose="02020603050405020304" pitchFamily="18" charset="0"/>
                        </a:rPr>
                        <a:t>1,96</a:t>
                      </a:r>
                      <a:endParaRPr lang="fr-FR" sz="105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-0,02</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5816756"/>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2x2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FF0000"/>
                          </a:solidFill>
                          <a:latin typeface="Times New Roman" panose="02020603050405020304" pitchFamily="18" charset="0"/>
                          <a:cs typeface="Times New Roman" panose="02020603050405020304" pitchFamily="18" charset="0"/>
                        </a:rPr>
                        <a:t>2,52</a:t>
                      </a:r>
                      <a:endParaRPr lang="fr-FR" sz="105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0,52</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2677617"/>
                  </a:ext>
                </a:extLst>
              </a:tr>
              <a:tr h="203822">
                <a:tc>
                  <a:txBody>
                    <a:bodyPr/>
                    <a:lstStyle/>
                    <a:p>
                      <a:pPr algn="ctr" fontAlgn="ctr"/>
                      <a:r>
                        <a:rPr lang="fr-FR" sz="900" u="none" strike="noStrike">
                          <a:effectLst/>
                          <a:latin typeface="Times New Roman" panose="02020603050405020304" pitchFamily="18" charset="0"/>
                          <a:cs typeface="Times New Roman" panose="02020603050405020304" pitchFamily="18" charset="0"/>
                        </a:rPr>
                        <a:t>4x4 Off-axis</a:t>
                      </a:r>
                      <a:endParaRPr lang="fr-FR" sz="9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fr-FR" sz="1050" dirty="0" smtClean="0">
                          <a:solidFill>
                            <a:srgbClr val="FF0000"/>
                          </a:solidFill>
                          <a:latin typeface="Times New Roman" panose="02020603050405020304" pitchFamily="18" charset="0"/>
                          <a:cs typeface="Times New Roman" panose="02020603050405020304" pitchFamily="18" charset="0"/>
                        </a:rPr>
                        <a:t>3,95</a:t>
                      </a:r>
                      <a:endParaRPr lang="fr-FR" sz="105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050" dirty="0" smtClean="0">
                          <a:solidFill>
                            <a:srgbClr val="00B050"/>
                          </a:solidFill>
                          <a:latin typeface="Times New Roman" panose="02020603050405020304" pitchFamily="18" charset="0"/>
                          <a:cs typeface="Times New Roman" panose="02020603050405020304" pitchFamily="18" charset="0"/>
                        </a:rPr>
                        <a:t>1,93</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0524856"/>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7 x 12 cm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FF0000"/>
                          </a:solidFill>
                          <a:latin typeface="Times New Roman" panose="02020603050405020304" pitchFamily="18" charset="0"/>
                          <a:cs typeface="Times New Roman" panose="02020603050405020304" pitchFamily="18" charset="0"/>
                        </a:rPr>
                        <a:t>2,93</a:t>
                      </a:r>
                      <a:endParaRPr lang="fr-FR" sz="105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0,93</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31170661"/>
                  </a:ext>
                </a:extLst>
              </a:tr>
              <a:tr h="203822">
                <a:tc>
                  <a:txBody>
                    <a:bodyPr/>
                    <a:lstStyle/>
                    <a:p>
                      <a:pPr algn="ctr" fontAlgn="ctr"/>
                      <a:r>
                        <a:rPr lang="fr-FR" sz="900" u="none" strike="noStrike" dirty="0">
                          <a:effectLst/>
                          <a:latin typeface="Times New Roman" panose="02020603050405020304" pitchFamily="18" charset="0"/>
                          <a:cs typeface="Times New Roman" panose="02020603050405020304" pitchFamily="18" charset="0"/>
                        </a:rPr>
                        <a:t>Circulaire centré</a:t>
                      </a:r>
                      <a:endParaRPr lang="fr-FR" sz="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FF0000"/>
                          </a:solidFill>
                          <a:latin typeface="Times New Roman" panose="02020603050405020304" pitchFamily="18" charset="0"/>
                          <a:cs typeface="Times New Roman" panose="02020603050405020304" pitchFamily="18" charset="0"/>
                        </a:rPr>
                        <a:t>2,95</a:t>
                      </a:r>
                      <a:endParaRPr lang="fr-FR" sz="105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50" dirty="0" smtClean="0">
                          <a:solidFill>
                            <a:srgbClr val="00B050"/>
                          </a:solidFill>
                          <a:latin typeface="Times New Roman" panose="02020603050405020304" pitchFamily="18" charset="0"/>
                          <a:cs typeface="Times New Roman" panose="02020603050405020304" pitchFamily="18" charset="0"/>
                        </a:rPr>
                        <a:t>0,94</a:t>
                      </a:r>
                      <a:endParaRPr lang="fr-FR" sz="105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1079226"/>
                  </a:ext>
                </a:extLst>
              </a:tr>
            </a:tbl>
          </a:graphicData>
        </a:graphic>
      </p:graphicFrame>
      <p:sp>
        <p:nvSpPr>
          <p:cNvPr id="24" name="ZoneTexte 23"/>
          <p:cNvSpPr txBox="1"/>
          <p:nvPr/>
        </p:nvSpPr>
        <p:spPr>
          <a:xfrm>
            <a:off x="2122095" y="2950605"/>
            <a:ext cx="844738" cy="246221"/>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Faisceau</a:t>
            </a:r>
          </a:p>
        </p:txBody>
      </p:sp>
      <p:sp>
        <p:nvSpPr>
          <p:cNvPr id="29" name="Rectangle 28"/>
          <p:cNvSpPr/>
          <p:nvPr/>
        </p:nvSpPr>
        <p:spPr>
          <a:xfrm>
            <a:off x="1841496" y="3642142"/>
            <a:ext cx="1330716" cy="1156932"/>
          </a:xfrm>
          <a:prstGeom prst="rect">
            <a:avLst/>
          </a:prstGeom>
          <a:solidFill>
            <a:srgbClr val="00B0F0"/>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rganigramme : Jonction de sommaire 29"/>
          <p:cNvSpPr/>
          <p:nvPr/>
        </p:nvSpPr>
        <p:spPr>
          <a:xfrm>
            <a:off x="2463698" y="3978229"/>
            <a:ext cx="80766" cy="75380"/>
          </a:xfrm>
          <a:prstGeom prst="flowChartSummingJunction">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p:cNvCxnSpPr>
            <a:stCxn id="30" idx="1"/>
          </p:cNvCxnSpPr>
          <p:nvPr/>
        </p:nvCxnSpPr>
        <p:spPr>
          <a:xfrm flipH="1" flipV="1">
            <a:off x="1659685" y="3812196"/>
            <a:ext cx="815839" cy="177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1664528" y="4241564"/>
            <a:ext cx="558793" cy="127176"/>
          </a:xfrm>
          <a:prstGeom prst="line">
            <a:avLst/>
          </a:prstGeom>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033583" y="3633889"/>
            <a:ext cx="779408" cy="338554"/>
          </a:xfrm>
          <a:prstGeom prst="rect">
            <a:avLst/>
          </a:prstGeom>
          <a:noFill/>
        </p:spPr>
        <p:txBody>
          <a:bodyPr wrap="square" rtlCol="0">
            <a:spAutoFit/>
          </a:bodyPr>
          <a:lstStyle/>
          <a:p>
            <a:pPr algn="ctr"/>
            <a:r>
              <a:rPr lang="fr-FR" sz="800" dirty="0">
                <a:latin typeface="Times New Roman" panose="02020603050405020304" pitchFamily="18" charset="0"/>
                <a:cs typeface="Times New Roman" panose="02020603050405020304" pitchFamily="18" charset="0"/>
              </a:rPr>
              <a:t>Chambre semi-</a:t>
            </a:r>
            <a:r>
              <a:rPr lang="fr-FR" sz="800" dirty="0" err="1">
                <a:latin typeface="Times New Roman" panose="02020603050405020304" pitchFamily="18" charset="0"/>
                <a:cs typeface="Times New Roman" panose="02020603050405020304" pitchFamily="18" charset="0"/>
              </a:rPr>
              <a:t>flex</a:t>
            </a:r>
            <a:endParaRPr lang="fr-FR" sz="800" dirty="0">
              <a:latin typeface="Times New Roman" panose="02020603050405020304" pitchFamily="18" charset="0"/>
              <a:cs typeface="Times New Roman" panose="02020603050405020304" pitchFamily="18" charset="0"/>
            </a:endParaRPr>
          </a:p>
        </p:txBody>
      </p:sp>
      <p:sp>
        <p:nvSpPr>
          <p:cNvPr id="34" name="ZoneTexte 33"/>
          <p:cNvSpPr txBox="1"/>
          <p:nvPr/>
        </p:nvSpPr>
        <p:spPr>
          <a:xfrm>
            <a:off x="1063969" y="4100608"/>
            <a:ext cx="638316" cy="21544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Cuve à eau</a:t>
            </a:r>
          </a:p>
        </p:txBody>
      </p:sp>
      <p:cxnSp>
        <p:nvCxnSpPr>
          <p:cNvPr id="35" name="Connecteur droit avec flèche 34"/>
          <p:cNvCxnSpPr/>
          <p:nvPr/>
        </p:nvCxnSpPr>
        <p:spPr>
          <a:xfrm>
            <a:off x="2504081" y="3206406"/>
            <a:ext cx="0" cy="37139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 35"/>
          <p:cNvPicPr>
            <a:picLocks noChangeAspect="1"/>
          </p:cNvPicPr>
          <p:nvPr/>
        </p:nvPicPr>
        <p:blipFill rotWithShape="1">
          <a:blip r:embed="rId2"/>
          <a:srcRect l="34597" t="27841" r="33697" b="32904"/>
          <a:stretch/>
        </p:blipFill>
        <p:spPr>
          <a:xfrm>
            <a:off x="4122503" y="3607442"/>
            <a:ext cx="360366" cy="446167"/>
          </a:xfrm>
          <a:prstGeom prst="rect">
            <a:avLst/>
          </a:prstGeom>
        </p:spPr>
      </p:pic>
      <p:sp>
        <p:nvSpPr>
          <p:cNvPr id="14" name="ZoneTexte 13"/>
          <p:cNvSpPr txBox="1"/>
          <p:nvPr/>
        </p:nvSpPr>
        <p:spPr>
          <a:xfrm>
            <a:off x="343711" y="914400"/>
            <a:ext cx="3764602" cy="461665"/>
          </a:xfrm>
          <a:prstGeom prst="rect">
            <a:avLst/>
          </a:prstGeom>
          <a:noFill/>
        </p:spPr>
        <p:txBody>
          <a:bodyPr wrap="square" rtlCol="0">
            <a:spAutoFit/>
          </a:bodyPr>
          <a:lstStyle/>
          <a:p>
            <a:r>
              <a:rPr lang="fr-FR" sz="1200" b="1" u="sng" dirty="0" smtClean="0">
                <a:solidFill>
                  <a:schemeClr val="bg1">
                    <a:lumMod val="50000"/>
                  </a:schemeClr>
                </a:solidFill>
                <a:latin typeface="Times New Roman" panose="02020603050405020304" pitchFamily="18" charset="0"/>
                <a:cs typeface="Times New Roman" panose="02020603050405020304" pitchFamily="18" charset="0"/>
              </a:rPr>
              <a:t>Prescription</a:t>
            </a:r>
            <a:r>
              <a:rPr lang="fr-FR" sz="1200" dirty="0" smtClean="0">
                <a:solidFill>
                  <a:schemeClr val="bg1">
                    <a:lumMod val="50000"/>
                  </a:schemeClr>
                </a:solidFill>
                <a:latin typeface="Times New Roman" panose="02020603050405020304" pitchFamily="18" charset="0"/>
                <a:cs typeface="Times New Roman" panose="02020603050405020304" pitchFamily="18" charset="0"/>
              </a:rPr>
              <a:t> : 2 Gy au centre du champs (soit l’isocentre sauf pour le champ off-axis), à 10 cm de profondeur</a:t>
            </a:r>
            <a:endParaRPr lang="fr-FR" sz="12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5615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50" y="1080484"/>
            <a:ext cx="7886700" cy="3529337"/>
          </a:xfrm>
        </p:spPr>
        <p:txBody>
          <a:bodyPr/>
          <a:lstStyle/>
          <a:p>
            <a:r>
              <a:rPr lang="fr-FR" b="0" dirty="0">
                <a:latin typeface="Times New Roman" panose="02020603050405020304" pitchFamily="18" charset="0"/>
                <a:cs typeface="Times New Roman" panose="02020603050405020304" pitchFamily="18" charset="0"/>
              </a:rPr>
              <a:t>Pour le champ chaise :</a:t>
            </a:r>
          </a:p>
          <a:p>
            <a:endParaRPr lang="fr-FR" b="0" dirty="0"/>
          </a:p>
        </p:txBody>
      </p:sp>
      <p:sp>
        <p:nvSpPr>
          <p:cNvPr id="3" name="Titre 2"/>
          <p:cNvSpPr>
            <a:spLocks noGrp="1"/>
          </p:cNvSpPr>
          <p:nvPr>
            <p:ph type="title"/>
          </p:nvPr>
        </p:nvSpPr>
        <p:spPr>
          <a:xfrm>
            <a:off x="628650" y="434182"/>
            <a:ext cx="7886700" cy="491655"/>
          </a:xfrm>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B) Champs statiques</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a:xfrm>
            <a:off x="8545513" y="4911725"/>
            <a:ext cx="390525" cy="231775"/>
          </a:xfrm>
        </p:spPr>
        <p:txBody>
          <a:bodyPr/>
          <a:lstStyle/>
          <a:p>
            <a:endParaRPr lang="fr-FR" dirty="0"/>
          </a:p>
          <a:p>
            <a:endParaRPr lang="fr-FR" dirty="0"/>
          </a:p>
        </p:txBody>
      </p:sp>
      <p:graphicFrame>
        <p:nvGraphicFramePr>
          <p:cNvPr id="36" name="Tableau 35"/>
          <p:cNvGraphicFramePr>
            <a:graphicFrameLocks noGrp="1"/>
          </p:cNvGraphicFramePr>
          <p:nvPr>
            <p:extLst>
              <p:ext uri="{D42A27DB-BD31-4B8C-83A1-F6EECF244321}">
                <p14:modId xmlns:p14="http://schemas.microsoft.com/office/powerpoint/2010/main" val="2703290400"/>
              </p:ext>
            </p:extLst>
          </p:nvPr>
        </p:nvGraphicFramePr>
        <p:xfrm>
          <a:off x="5828459" y="1369011"/>
          <a:ext cx="2832946" cy="3261360"/>
        </p:xfrm>
        <a:graphic>
          <a:graphicData uri="http://schemas.openxmlformats.org/drawingml/2006/table">
            <a:tbl>
              <a:tblPr firstRow="1" bandRow="1">
                <a:tableStyleId>{10A1B5D5-9B99-4C35-A422-299274C87663}</a:tableStyleId>
              </a:tblPr>
              <a:tblGrid>
                <a:gridCol w="513524">
                  <a:extLst>
                    <a:ext uri="{9D8B030D-6E8A-4147-A177-3AD203B41FA5}">
                      <a16:colId xmlns:a16="http://schemas.microsoft.com/office/drawing/2014/main" val="3084428943"/>
                    </a:ext>
                  </a:extLst>
                </a:gridCol>
                <a:gridCol w="1159711">
                  <a:extLst>
                    <a:ext uri="{9D8B030D-6E8A-4147-A177-3AD203B41FA5}">
                      <a16:colId xmlns:a16="http://schemas.microsoft.com/office/drawing/2014/main" val="152236557"/>
                    </a:ext>
                  </a:extLst>
                </a:gridCol>
                <a:gridCol w="1159711">
                  <a:extLst>
                    <a:ext uri="{9D8B030D-6E8A-4147-A177-3AD203B41FA5}">
                      <a16:colId xmlns:a16="http://schemas.microsoft.com/office/drawing/2014/main" val="4142605418"/>
                    </a:ext>
                  </a:extLst>
                </a:gridCol>
              </a:tblGrid>
              <a:tr h="185130">
                <a:tc>
                  <a:txBody>
                    <a:bodyPr/>
                    <a:lstStyle/>
                    <a:p>
                      <a:pPr algn="ctr"/>
                      <a:r>
                        <a:rPr lang="fr-FR" sz="1100" dirty="0">
                          <a:latin typeface="Times New Roman" panose="02020603050405020304" pitchFamily="18" charset="0"/>
                          <a:cs typeface="Times New Roman" panose="02020603050405020304" pitchFamily="18" charset="0"/>
                        </a:rPr>
                        <a:t>POI</a:t>
                      </a:r>
                    </a:p>
                  </a:txBody>
                  <a:tcPr/>
                </a:tc>
                <a:tc>
                  <a:txBody>
                    <a:bodyPr/>
                    <a:lstStyle/>
                    <a:p>
                      <a:pPr algn="ctr"/>
                      <a:r>
                        <a:rPr lang="fr-FR" sz="1100" dirty="0">
                          <a:latin typeface="Times New Roman" panose="02020603050405020304" pitchFamily="18" charset="0"/>
                          <a:cs typeface="Times New Roman" panose="02020603050405020304" pitchFamily="18" charset="0"/>
                        </a:rPr>
                        <a:t>Ecart relatif </a:t>
                      </a:r>
                      <a:r>
                        <a:rPr lang="fr-FR" sz="1100" dirty="0" smtClean="0">
                          <a:latin typeface="Times New Roman" panose="02020603050405020304" pitchFamily="18" charset="0"/>
                          <a:cs typeface="Times New Roman" panose="02020603050405020304" pitchFamily="18" charset="0"/>
                        </a:rPr>
                        <a:t>avec la méthode du coefficient d’étalonnage (%)</a:t>
                      </a:r>
                      <a:endParaRPr lang="fr-FR" sz="1100" dirty="0">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latin typeface="Times New Roman" panose="02020603050405020304" pitchFamily="18" charset="0"/>
                          <a:cs typeface="Times New Roman" panose="02020603050405020304" pitchFamily="18" charset="0"/>
                        </a:rPr>
                        <a:t>Ecart relatif avec la méthode</a:t>
                      </a:r>
                      <a:r>
                        <a:rPr lang="fr-FR" sz="1100" baseline="0" dirty="0" smtClean="0">
                          <a:latin typeface="Times New Roman" panose="02020603050405020304" pitchFamily="18" charset="0"/>
                          <a:cs typeface="Times New Roman" panose="02020603050405020304" pitchFamily="18" charset="0"/>
                        </a:rPr>
                        <a:t> de la cross calibration (%)</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0032724"/>
                  </a:ext>
                </a:extLst>
              </a:tr>
              <a:tr h="185130">
                <a:tc>
                  <a:txBody>
                    <a:bodyPr/>
                    <a:lstStyle/>
                    <a:p>
                      <a:pPr algn="ctr"/>
                      <a:r>
                        <a:rPr lang="fr-FR" sz="1100" dirty="0">
                          <a:latin typeface="Times New Roman" panose="02020603050405020304" pitchFamily="18" charset="0"/>
                          <a:cs typeface="Times New Roman" panose="02020603050405020304" pitchFamily="18" charset="0"/>
                        </a:rPr>
                        <a:t>1</a:t>
                      </a: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0,23</a:t>
                      </a:r>
                      <a:endParaRPr lang="fr-FR" sz="110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-1,68</a:t>
                      </a:r>
                      <a:endParaRPr lang="fr-FR" sz="11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3717343"/>
                  </a:ext>
                </a:extLst>
              </a:tr>
              <a:tr h="185130">
                <a:tc>
                  <a:txBody>
                    <a:bodyPr/>
                    <a:lstStyle/>
                    <a:p>
                      <a:pPr algn="ctr"/>
                      <a:r>
                        <a:rPr lang="fr-FR" sz="1100" dirty="0">
                          <a:latin typeface="Times New Roman" panose="02020603050405020304" pitchFamily="18" charset="0"/>
                          <a:cs typeface="Times New Roman" panose="02020603050405020304" pitchFamily="18" charset="0"/>
                        </a:rPr>
                        <a:t>2</a:t>
                      </a: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8,99</a:t>
                      </a:r>
                      <a:endParaRPr lang="fr-FR"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6,92</a:t>
                      </a:r>
                      <a:endParaRPr lang="fr-FR" sz="11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2360857"/>
                  </a:ext>
                </a:extLst>
              </a:tr>
              <a:tr h="185130">
                <a:tc>
                  <a:txBody>
                    <a:bodyPr/>
                    <a:lstStyle/>
                    <a:p>
                      <a:pPr algn="ctr"/>
                      <a:r>
                        <a:rPr lang="fr-FR" sz="1100" dirty="0">
                          <a:latin typeface="Times New Roman" panose="02020603050405020304" pitchFamily="18" charset="0"/>
                          <a:cs typeface="Times New Roman" panose="02020603050405020304" pitchFamily="18" charset="0"/>
                        </a:rPr>
                        <a:t>3</a:t>
                      </a: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13,49</a:t>
                      </a:r>
                      <a:endParaRPr lang="fr-FR"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11,33</a:t>
                      </a:r>
                      <a:endParaRPr lang="fr-FR" sz="11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133185"/>
                  </a:ext>
                </a:extLst>
              </a:tr>
              <a:tr h="185130">
                <a:tc>
                  <a:txBody>
                    <a:bodyPr/>
                    <a:lstStyle/>
                    <a:p>
                      <a:pPr algn="ctr"/>
                      <a:r>
                        <a:rPr lang="fr-FR" sz="1100" dirty="0">
                          <a:latin typeface="Times New Roman" panose="02020603050405020304" pitchFamily="18" charset="0"/>
                          <a:cs typeface="Times New Roman" panose="02020603050405020304" pitchFamily="18" charset="0"/>
                        </a:rPr>
                        <a:t>4</a:t>
                      </a: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0,54</a:t>
                      </a:r>
                      <a:endParaRPr lang="fr-FR" sz="110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-1,37</a:t>
                      </a:r>
                      <a:endParaRPr lang="fr-FR" sz="11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6638821"/>
                  </a:ext>
                </a:extLst>
              </a:tr>
              <a:tr h="185130">
                <a:tc>
                  <a:txBody>
                    <a:bodyPr/>
                    <a:lstStyle/>
                    <a:p>
                      <a:pPr algn="ctr"/>
                      <a:r>
                        <a:rPr lang="fr-FR" sz="1100" dirty="0">
                          <a:latin typeface="Times New Roman" panose="02020603050405020304" pitchFamily="18" charset="0"/>
                          <a:cs typeface="Times New Roman" panose="02020603050405020304" pitchFamily="18" charset="0"/>
                        </a:rPr>
                        <a:t>5</a:t>
                      </a: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4,08</a:t>
                      </a:r>
                      <a:endParaRPr lang="fr-FR"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2,10</a:t>
                      </a:r>
                      <a:endParaRPr lang="fr-FR" sz="11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8428543"/>
                  </a:ext>
                </a:extLst>
              </a:tr>
              <a:tr h="185130">
                <a:tc>
                  <a:txBody>
                    <a:bodyPr/>
                    <a:lstStyle/>
                    <a:p>
                      <a:pPr algn="ctr"/>
                      <a:r>
                        <a:rPr lang="fr-FR" sz="1100" dirty="0">
                          <a:latin typeface="Times New Roman" panose="02020603050405020304" pitchFamily="18" charset="0"/>
                          <a:cs typeface="Times New Roman" panose="02020603050405020304" pitchFamily="18" charset="0"/>
                        </a:rPr>
                        <a:t>6</a:t>
                      </a: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0,65</a:t>
                      </a:r>
                      <a:endParaRPr lang="fr-FR" sz="110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-1,27</a:t>
                      </a:r>
                      <a:endParaRPr lang="fr-FR" sz="11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0000737"/>
                  </a:ext>
                </a:extLst>
              </a:tr>
              <a:tr h="185130">
                <a:tc>
                  <a:txBody>
                    <a:bodyPr/>
                    <a:lstStyle/>
                    <a:p>
                      <a:pPr algn="ctr"/>
                      <a:r>
                        <a:rPr lang="fr-FR" sz="1100" dirty="0">
                          <a:latin typeface="Times New Roman" panose="02020603050405020304" pitchFamily="18" charset="0"/>
                          <a:cs typeface="Times New Roman" panose="02020603050405020304" pitchFamily="18" charset="0"/>
                        </a:rPr>
                        <a:t>7</a:t>
                      </a: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0,58</a:t>
                      </a:r>
                      <a:endParaRPr lang="fr-FR" sz="110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-1,33</a:t>
                      </a:r>
                      <a:endParaRPr lang="fr-FR" sz="11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436665"/>
                  </a:ext>
                </a:extLst>
              </a:tr>
              <a:tr h="185130">
                <a:tc>
                  <a:txBody>
                    <a:bodyPr/>
                    <a:lstStyle/>
                    <a:p>
                      <a:pPr algn="ctr"/>
                      <a:r>
                        <a:rPr lang="fr-FR" sz="1100" dirty="0">
                          <a:latin typeface="Times New Roman" panose="02020603050405020304" pitchFamily="18" charset="0"/>
                          <a:cs typeface="Times New Roman" panose="02020603050405020304" pitchFamily="18" charset="0"/>
                        </a:rPr>
                        <a:t>8</a:t>
                      </a:r>
                    </a:p>
                  </a:txBody>
                  <a:tcPr/>
                </a:tc>
                <a:tc>
                  <a:txBody>
                    <a:bodyPr/>
                    <a:lstStyle/>
                    <a:p>
                      <a:pPr algn="ctr"/>
                      <a:r>
                        <a:rPr lang="fr-FR" sz="1100" dirty="0" smtClean="0">
                          <a:solidFill>
                            <a:srgbClr val="FF0000"/>
                          </a:solidFill>
                          <a:latin typeface="Times New Roman" panose="02020603050405020304" pitchFamily="18" charset="0"/>
                          <a:cs typeface="Times New Roman" panose="02020603050405020304" pitchFamily="18" charset="0"/>
                        </a:rPr>
                        <a:t>2,08</a:t>
                      </a:r>
                      <a:endParaRPr lang="fr-FR"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0,14</a:t>
                      </a:r>
                      <a:endParaRPr lang="fr-FR" sz="11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3543774"/>
                  </a:ext>
                </a:extLst>
              </a:tr>
              <a:tr h="185130">
                <a:tc>
                  <a:txBody>
                    <a:bodyPr/>
                    <a:lstStyle/>
                    <a:p>
                      <a:pPr algn="ctr"/>
                      <a:r>
                        <a:rPr lang="fr-FR" sz="1100" dirty="0">
                          <a:latin typeface="Times New Roman" panose="02020603050405020304" pitchFamily="18" charset="0"/>
                          <a:cs typeface="Times New Roman" panose="02020603050405020304" pitchFamily="18" charset="0"/>
                        </a:rPr>
                        <a:t>9</a:t>
                      </a: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0,98</a:t>
                      </a:r>
                      <a:endParaRPr lang="fr-FR" sz="1100"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fr-FR" sz="1100" dirty="0" smtClean="0">
                          <a:solidFill>
                            <a:srgbClr val="00B050"/>
                          </a:solidFill>
                          <a:latin typeface="Times New Roman" panose="02020603050405020304" pitchFamily="18" charset="0"/>
                          <a:cs typeface="Times New Roman" panose="02020603050405020304" pitchFamily="18" charset="0"/>
                        </a:rPr>
                        <a:t>-0,94</a:t>
                      </a:r>
                      <a:endParaRPr lang="fr-FR" sz="11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2989800"/>
                  </a:ext>
                </a:extLst>
              </a:tr>
            </a:tbl>
          </a:graphicData>
        </a:graphic>
      </p:graphicFrame>
      <p:cxnSp>
        <p:nvCxnSpPr>
          <p:cNvPr id="16" name="Connecteur droit 15"/>
          <p:cNvCxnSpPr/>
          <p:nvPr/>
        </p:nvCxnSpPr>
        <p:spPr>
          <a:xfrm>
            <a:off x="2472129" y="1890794"/>
            <a:ext cx="12970" cy="2929309"/>
          </a:xfrm>
          <a:prstGeom prst="line">
            <a:avLst/>
          </a:prstGeom>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871477" y="2127496"/>
            <a:ext cx="1517650" cy="276999"/>
          </a:xfrm>
          <a:prstGeom prst="rect">
            <a:avLst/>
          </a:prstGeom>
          <a:noFill/>
        </p:spPr>
        <p:txBody>
          <a:bodyPr wrap="square" rtlCol="0">
            <a:spAutoFit/>
          </a:bodyPr>
          <a:lstStyle/>
          <a:p>
            <a:pPr algn="ctr"/>
            <a:r>
              <a:rPr lang="fr-FR" sz="1200" dirty="0" smtClean="0">
                <a:solidFill>
                  <a:schemeClr val="bg1">
                    <a:lumMod val="50000"/>
                  </a:schemeClr>
                </a:solidFill>
                <a:latin typeface="Times New Roman" panose="02020603050405020304" pitchFamily="18" charset="0"/>
                <a:cs typeface="Times New Roman" panose="02020603050405020304" pitchFamily="18" charset="0"/>
              </a:rPr>
              <a:t>Coupe coronale</a:t>
            </a:r>
            <a:endParaRPr lang="fr-FR" sz="12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71" name="Groupe 70"/>
          <p:cNvGrpSpPr/>
          <p:nvPr/>
        </p:nvGrpSpPr>
        <p:grpSpPr>
          <a:xfrm>
            <a:off x="-11830" y="2871218"/>
            <a:ext cx="2480953" cy="1881568"/>
            <a:chOff x="2223170" y="2462168"/>
            <a:chExt cx="3046956" cy="2245929"/>
          </a:xfrm>
        </p:grpSpPr>
        <p:sp>
          <p:nvSpPr>
            <p:cNvPr id="59" name="ZoneTexte 58"/>
            <p:cNvSpPr txBox="1"/>
            <p:nvPr/>
          </p:nvSpPr>
          <p:spPr>
            <a:xfrm>
              <a:off x="2223170" y="2540625"/>
              <a:ext cx="1089091" cy="25716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Champ mâchoire</a:t>
              </a:r>
            </a:p>
          </p:txBody>
        </p:sp>
        <p:sp>
          <p:nvSpPr>
            <p:cNvPr id="60" name="ZoneTexte 59"/>
            <p:cNvSpPr txBox="1"/>
            <p:nvPr/>
          </p:nvSpPr>
          <p:spPr>
            <a:xfrm>
              <a:off x="2370450" y="2943367"/>
              <a:ext cx="896157" cy="25716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Champ MLC</a:t>
              </a:r>
            </a:p>
          </p:txBody>
        </p:sp>
        <p:sp>
          <p:nvSpPr>
            <p:cNvPr id="61" name="ZoneTexte 60"/>
            <p:cNvSpPr txBox="1"/>
            <p:nvPr/>
          </p:nvSpPr>
          <p:spPr>
            <a:xfrm>
              <a:off x="2573537" y="3366689"/>
              <a:ext cx="478790" cy="257164"/>
            </a:xfrm>
            <a:prstGeom prst="rect">
              <a:avLst/>
            </a:prstGeom>
            <a:noFill/>
          </p:spPr>
          <p:txBody>
            <a:bodyPr wrap="none" rtlCol="0">
              <a:spAutoFit/>
            </a:bodyPr>
            <a:lstStyle/>
            <a:p>
              <a:r>
                <a:rPr lang="fr-FR" sz="800" dirty="0" err="1">
                  <a:latin typeface="Times New Roman" panose="02020603050405020304" pitchFamily="18" charset="0"/>
                  <a:cs typeface="Times New Roman" panose="02020603050405020304" pitchFamily="18" charset="0"/>
                </a:rPr>
                <a:t>POIs</a:t>
              </a:r>
              <a:endParaRPr lang="fr-FR" sz="800" dirty="0">
                <a:latin typeface="Times New Roman" panose="02020603050405020304" pitchFamily="18" charset="0"/>
                <a:cs typeface="Times New Roman" panose="02020603050405020304" pitchFamily="18" charset="0"/>
              </a:endParaRPr>
            </a:p>
          </p:txBody>
        </p:sp>
        <p:grpSp>
          <p:nvGrpSpPr>
            <p:cNvPr id="70" name="Groupe 69"/>
            <p:cNvGrpSpPr/>
            <p:nvPr/>
          </p:nvGrpSpPr>
          <p:grpSpPr>
            <a:xfrm>
              <a:off x="3052328" y="2462168"/>
              <a:ext cx="2217798" cy="2245929"/>
              <a:chOff x="3077970" y="2412060"/>
              <a:chExt cx="2217798" cy="2245929"/>
            </a:xfrm>
          </p:grpSpPr>
          <p:grpSp>
            <p:nvGrpSpPr>
              <p:cNvPr id="38" name="Groupe 37"/>
              <p:cNvGrpSpPr/>
              <p:nvPr/>
            </p:nvGrpSpPr>
            <p:grpSpPr>
              <a:xfrm>
                <a:off x="3384557" y="2412060"/>
                <a:ext cx="1701352" cy="2204067"/>
                <a:chOff x="3845669" y="2393004"/>
                <a:chExt cx="1880682" cy="2325216"/>
              </a:xfrm>
            </p:grpSpPr>
            <p:sp>
              <p:nvSpPr>
                <p:cNvPr id="13" name="Rectangle 12"/>
                <p:cNvSpPr/>
                <p:nvPr/>
              </p:nvSpPr>
              <p:spPr>
                <a:xfrm>
                  <a:off x="3845669" y="2393004"/>
                  <a:ext cx="1880682" cy="2325216"/>
                </a:xfrm>
                <a:prstGeom prst="rect">
                  <a:avLst/>
                </a:prstGeom>
                <a:solidFill>
                  <a:schemeClr val="bg1">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Rectangle 36"/>
                <p:cNvSpPr/>
                <p:nvPr/>
              </p:nvSpPr>
              <p:spPr>
                <a:xfrm>
                  <a:off x="4284811" y="2747073"/>
                  <a:ext cx="1102636" cy="1796758"/>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284812" y="3515976"/>
                  <a:ext cx="1102634" cy="285368"/>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rot="5400000">
                  <a:off x="4744639" y="3901024"/>
                  <a:ext cx="1027854" cy="257759"/>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rot="5400000">
                  <a:off x="3515310" y="3516574"/>
                  <a:ext cx="1796761" cy="257759"/>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4783326" y="2819014"/>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rPr>
                    <a:t>2</a:t>
                  </a:r>
                  <a:endParaRPr lang="fr-FR" sz="1000" dirty="0"/>
                </a:p>
              </p:txBody>
            </p:sp>
            <p:sp>
              <p:nvSpPr>
                <p:cNvPr id="28" name="Ellipse 27"/>
                <p:cNvSpPr/>
                <p:nvPr/>
              </p:nvSpPr>
              <p:spPr>
                <a:xfrm>
                  <a:off x="4783326" y="433544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8</a:t>
                  </a:r>
                </a:p>
              </p:txBody>
            </p:sp>
            <p:sp>
              <p:nvSpPr>
                <p:cNvPr id="29" name="Ellipse 28"/>
                <p:cNvSpPr/>
                <p:nvPr/>
              </p:nvSpPr>
              <p:spPr>
                <a:xfrm>
                  <a:off x="5205763" y="2819014"/>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3</a:t>
                  </a:r>
                </a:p>
              </p:txBody>
            </p:sp>
            <p:sp>
              <p:nvSpPr>
                <p:cNvPr id="30" name="Ellipse 29"/>
                <p:cNvSpPr/>
                <p:nvPr/>
              </p:nvSpPr>
              <p:spPr>
                <a:xfrm>
                  <a:off x="4783326" y="3604372"/>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5</a:t>
                  </a:r>
                </a:p>
              </p:txBody>
            </p:sp>
            <p:sp>
              <p:nvSpPr>
                <p:cNvPr id="31" name="Ellipse 30"/>
                <p:cNvSpPr/>
                <p:nvPr/>
              </p:nvSpPr>
              <p:spPr>
                <a:xfrm>
                  <a:off x="4360887" y="3604373"/>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4</a:t>
                  </a:r>
                </a:p>
              </p:txBody>
            </p:sp>
            <p:sp>
              <p:nvSpPr>
                <p:cNvPr id="32" name="Ellipse 31"/>
                <p:cNvSpPr/>
                <p:nvPr/>
              </p:nvSpPr>
              <p:spPr>
                <a:xfrm>
                  <a:off x="5205763" y="3591166"/>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6</a:t>
                  </a:r>
                </a:p>
              </p:txBody>
            </p:sp>
            <p:sp>
              <p:nvSpPr>
                <p:cNvPr id="33" name="Ellipse 32"/>
                <p:cNvSpPr/>
                <p:nvPr/>
              </p:nvSpPr>
              <p:spPr>
                <a:xfrm>
                  <a:off x="5205763" y="433544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9</a:t>
                  </a:r>
                </a:p>
              </p:txBody>
            </p:sp>
            <p:sp>
              <p:nvSpPr>
                <p:cNvPr id="34" name="Ellipse 33"/>
                <p:cNvSpPr/>
                <p:nvPr/>
              </p:nvSpPr>
              <p:spPr>
                <a:xfrm>
                  <a:off x="4360887" y="433544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latin typeface="Times New Roman" panose="02020603050405020304" pitchFamily="18" charset="0"/>
                      <a:cs typeface="Times New Roman" panose="02020603050405020304" pitchFamily="18" charset="0"/>
                    </a:rPr>
                    <a:t>7</a:t>
                  </a:r>
                </a:p>
              </p:txBody>
            </p:sp>
            <p:sp>
              <p:nvSpPr>
                <p:cNvPr id="35" name="Ellipse 34"/>
                <p:cNvSpPr/>
                <p:nvPr/>
              </p:nvSpPr>
              <p:spPr>
                <a:xfrm>
                  <a:off x="4360887" y="2819015"/>
                  <a:ext cx="105606" cy="10857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6"/>
                      </a:solidFill>
                    </a:rPr>
                    <a:t>1</a:t>
                  </a:r>
                </a:p>
              </p:txBody>
            </p:sp>
          </p:grpSp>
          <p:cxnSp>
            <p:nvCxnSpPr>
              <p:cNvPr id="52" name="Connecteur droit 51"/>
              <p:cNvCxnSpPr>
                <a:stCxn id="31" idx="2"/>
                <a:endCxn id="61" idx="3"/>
              </p:cNvCxnSpPr>
              <p:nvPr/>
            </p:nvCxnSpPr>
            <p:spPr>
              <a:xfrm flipH="1" flipV="1">
                <a:off x="3077970" y="3445163"/>
                <a:ext cx="772678" cy="166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H="1" flipV="1">
                <a:off x="3269317" y="3010763"/>
                <a:ext cx="934654" cy="248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flipV="1">
                <a:off x="3294197" y="2651261"/>
                <a:ext cx="296189" cy="13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816475" y="3476523"/>
                <a:ext cx="6350" cy="974301"/>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5011279" y="2737880"/>
                <a:ext cx="0" cy="1703143"/>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3781825" y="4511869"/>
                <a:ext cx="974325" cy="0"/>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81824" y="2661227"/>
                <a:ext cx="221065" cy="0"/>
              </a:xfrm>
              <a:prstGeom prst="straightConnector1">
                <a:avLst/>
              </a:prstGeom>
              <a:ln w="3175">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3680746" y="2448763"/>
                <a:ext cx="499046" cy="220426"/>
              </a:xfrm>
              <a:prstGeom prst="rect">
                <a:avLst/>
              </a:prstGeom>
              <a:noFill/>
            </p:spPr>
            <p:txBody>
              <a:bodyPr wrap="square" rtlCol="0">
                <a:spAutoFit/>
              </a:bodyPr>
              <a:lstStyle/>
              <a:p>
                <a:r>
                  <a:rPr lang="fr-FR" sz="600" dirty="0">
                    <a:latin typeface="Times New Roman" panose="02020603050405020304" pitchFamily="18" charset="0"/>
                    <a:cs typeface="Times New Roman" panose="02020603050405020304" pitchFamily="18" charset="0"/>
                  </a:rPr>
                  <a:t>2 cm</a:t>
                </a:r>
              </a:p>
            </p:txBody>
          </p:sp>
          <p:sp>
            <p:nvSpPr>
              <p:cNvPr id="58" name="ZoneTexte 57"/>
              <p:cNvSpPr txBox="1"/>
              <p:nvPr/>
            </p:nvSpPr>
            <p:spPr>
              <a:xfrm>
                <a:off x="4133809" y="4473323"/>
                <a:ext cx="400050" cy="184666"/>
              </a:xfrm>
              <a:prstGeom prst="rect">
                <a:avLst/>
              </a:prstGeom>
              <a:noFill/>
            </p:spPr>
            <p:txBody>
              <a:bodyPr wrap="square" rtlCol="0">
                <a:spAutoFit/>
              </a:bodyPr>
              <a:lstStyle/>
              <a:p>
                <a:r>
                  <a:rPr lang="fr-FR" sz="600" dirty="0">
                    <a:latin typeface="Times New Roman" panose="02020603050405020304" pitchFamily="18" charset="0"/>
                    <a:cs typeface="Times New Roman" panose="02020603050405020304" pitchFamily="18" charset="0"/>
                  </a:rPr>
                  <a:t>9 cm</a:t>
                </a:r>
              </a:p>
            </p:txBody>
          </p:sp>
          <p:sp>
            <p:nvSpPr>
              <p:cNvPr id="62" name="ZoneTexte 61"/>
              <p:cNvSpPr txBox="1"/>
              <p:nvPr/>
            </p:nvSpPr>
            <p:spPr>
              <a:xfrm>
                <a:off x="4745979" y="3646161"/>
                <a:ext cx="276999" cy="421195"/>
              </a:xfrm>
              <a:prstGeom prst="rect">
                <a:avLst/>
              </a:prstGeom>
              <a:noFill/>
            </p:spPr>
            <p:txBody>
              <a:bodyPr vert="vert270" wrap="square" rtlCol="0">
                <a:spAutoFit/>
              </a:bodyPr>
              <a:lstStyle/>
              <a:p>
                <a:r>
                  <a:rPr lang="fr-FR" sz="600" dirty="0">
                    <a:latin typeface="Times New Roman" panose="02020603050405020304" pitchFamily="18" charset="0"/>
                    <a:cs typeface="Times New Roman" panose="02020603050405020304" pitchFamily="18" charset="0"/>
                  </a:rPr>
                  <a:t>7 cm</a:t>
                </a:r>
              </a:p>
            </p:txBody>
          </p:sp>
          <p:sp>
            <p:nvSpPr>
              <p:cNvPr id="63" name="ZoneTexte 62"/>
              <p:cNvSpPr txBox="1"/>
              <p:nvPr/>
            </p:nvSpPr>
            <p:spPr>
              <a:xfrm>
                <a:off x="5018769" y="3265925"/>
                <a:ext cx="276999" cy="421195"/>
              </a:xfrm>
              <a:prstGeom prst="rect">
                <a:avLst/>
              </a:prstGeom>
              <a:noFill/>
            </p:spPr>
            <p:txBody>
              <a:bodyPr vert="vert270" wrap="square" rtlCol="0">
                <a:spAutoFit/>
              </a:bodyPr>
              <a:lstStyle/>
              <a:p>
                <a:r>
                  <a:rPr lang="fr-FR" sz="600" dirty="0">
                    <a:latin typeface="Times New Roman" panose="02020603050405020304" pitchFamily="18" charset="0"/>
                    <a:cs typeface="Times New Roman" panose="02020603050405020304" pitchFamily="18" charset="0"/>
                  </a:rPr>
                  <a:t>12 cm</a:t>
                </a:r>
              </a:p>
            </p:txBody>
          </p:sp>
        </p:grpSp>
      </p:grpSp>
      <p:grpSp>
        <p:nvGrpSpPr>
          <p:cNvPr id="67" name="Groupe 66"/>
          <p:cNvGrpSpPr/>
          <p:nvPr/>
        </p:nvGrpSpPr>
        <p:grpSpPr>
          <a:xfrm>
            <a:off x="2413916" y="2395697"/>
            <a:ext cx="2138629" cy="2279735"/>
            <a:chOff x="6139910" y="1957708"/>
            <a:chExt cx="2138629" cy="2279735"/>
          </a:xfrm>
        </p:grpSpPr>
        <p:grpSp>
          <p:nvGrpSpPr>
            <p:cNvPr id="45" name="Groupe 44"/>
            <p:cNvGrpSpPr/>
            <p:nvPr/>
          </p:nvGrpSpPr>
          <p:grpSpPr>
            <a:xfrm>
              <a:off x="6139910" y="1957708"/>
              <a:ext cx="2138629" cy="2279735"/>
              <a:chOff x="5258317" y="1611143"/>
              <a:chExt cx="2804205" cy="3101822"/>
            </a:xfrm>
          </p:grpSpPr>
          <p:grpSp>
            <p:nvGrpSpPr>
              <p:cNvPr id="40" name="Groupe 39"/>
              <p:cNvGrpSpPr/>
              <p:nvPr/>
            </p:nvGrpSpPr>
            <p:grpSpPr>
              <a:xfrm>
                <a:off x="6317665" y="1611143"/>
                <a:ext cx="1744857" cy="3101822"/>
                <a:chOff x="5565176" y="455004"/>
                <a:chExt cx="2243848" cy="4050913"/>
              </a:xfrm>
            </p:grpSpPr>
            <p:sp>
              <p:nvSpPr>
                <p:cNvPr id="7" name="ZoneTexte 6"/>
                <p:cNvSpPr txBox="1"/>
                <p:nvPr/>
              </p:nvSpPr>
              <p:spPr>
                <a:xfrm>
                  <a:off x="6038322" y="455004"/>
                  <a:ext cx="1424393" cy="437516"/>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Faisceau</a:t>
                  </a:r>
                </a:p>
              </p:txBody>
            </p:sp>
            <p:sp>
              <p:nvSpPr>
                <p:cNvPr id="8" name="Rectangle 7"/>
                <p:cNvSpPr/>
                <p:nvPr/>
              </p:nvSpPr>
              <p:spPr>
                <a:xfrm>
                  <a:off x="5565176" y="2450139"/>
                  <a:ext cx="2243848" cy="2055778"/>
                </a:xfrm>
                <a:prstGeom prst="rect">
                  <a:avLst/>
                </a:prstGeom>
                <a:solidFill>
                  <a:srgbClr val="00B0F0"/>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rganigramme : Jonction de sommaire 8"/>
                <p:cNvSpPr/>
                <p:nvPr/>
              </p:nvSpPr>
              <p:spPr>
                <a:xfrm>
                  <a:off x="6614330" y="3047339"/>
                  <a:ext cx="136187" cy="133944"/>
                </a:xfrm>
                <a:prstGeom prst="flowChartSummingJunction">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4" name="Connecteur droit 43"/>
              <p:cNvCxnSpPr>
                <a:stCxn id="9" idx="1"/>
              </p:cNvCxnSpPr>
              <p:nvPr/>
            </p:nvCxnSpPr>
            <p:spPr>
              <a:xfrm flipH="1" flipV="1">
                <a:off x="6079272" y="3370212"/>
                <a:ext cx="1069741" cy="240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flipV="1">
                <a:off x="6085622" y="3954414"/>
                <a:ext cx="732698" cy="173036"/>
              </a:xfrm>
              <a:prstGeom prst="line">
                <a:avLst/>
              </a:prstGeom>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5258317" y="3127607"/>
                <a:ext cx="1021973" cy="460639"/>
              </a:xfrm>
              <a:prstGeom prst="rect">
                <a:avLst/>
              </a:prstGeom>
              <a:noFill/>
            </p:spPr>
            <p:txBody>
              <a:bodyPr wrap="square" rtlCol="0">
                <a:spAutoFit/>
              </a:bodyPr>
              <a:lstStyle/>
              <a:p>
                <a:pPr algn="ctr"/>
                <a:r>
                  <a:rPr lang="fr-FR" sz="800" dirty="0">
                    <a:latin typeface="Times New Roman" panose="02020603050405020304" pitchFamily="18" charset="0"/>
                    <a:cs typeface="Times New Roman" panose="02020603050405020304" pitchFamily="18" charset="0"/>
                  </a:rPr>
                  <a:t>Chambre semi-</a:t>
                </a:r>
                <a:r>
                  <a:rPr lang="fr-FR" sz="800" dirty="0" err="1">
                    <a:latin typeface="Times New Roman" panose="02020603050405020304" pitchFamily="18" charset="0"/>
                    <a:cs typeface="Times New Roman" panose="02020603050405020304" pitchFamily="18" charset="0"/>
                  </a:rPr>
                  <a:t>flex</a:t>
                </a:r>
                <a:endParaRPr lang="fr-FR" sz="800" dirty="0">
                  <a:latin typeface="Times New Roman" panose="02020603050405020304" pitchFamily="18" charset="0"/>
                  <a:cs typeface="Times New Roman" panose="02020603050405020304" pitchFamily="18" charset="0"/>
                </a:endParaRPr>
              </a:p>
            </p:txBody>
          </p:sp>
          <p:sp>
            <p:nvSpPr>
              <p:cNvPr id="50" name="ZoneTexte 49"/>
              <p:cNvSpPr txBox="1"/>
              <p:nvPr/>
            </p:nvSpPr>
            <p:spPr>
              <a:xfrm>
                <a:off x="5298159" y="3762628"/>
                <a:ext cx="836970" cy="293134"/>
              </a:xfrm>
              <a:prstGeom prst="rect">
                <a:avLst/>
              </a:prstGeom>
              <a:noFill/>
            </p:spPr>
            <p:txBody>
              <a:bodyPr wrap="none" rtlCol="0">
                <a:spAutoFit/>
              </a:bodyPr>
              <a:lstStyle/>
              <a:p>
                <a:r>
                  <a:rPr lang="fr-FR" sz="800" dirty="0">
                    <a:latin typeface="Times New Roman" panose="02020603050405020304" pitchFamily="18" charset="0"/>
                    <a:cs typeface="Times New Roman" panose="02020603050405020304" pitchFamily="18" charset="0"/>
                  </a:rPr>
                  <a:t>Cuve à eau</a:t>
                </a:r>
              </a:p>
            </p:txBody>
          </p:sp>
        </p:grpSp>
        <p:cxnSp>
          <p:nvCxnSpPr>
            <p:cNvPr id="55" name="Connecteur droit avec flèche 54"/>
            <p:cNvCxnSpPr/>
            <p:nvPr/>
          </p:nvCxnSpPr>
          <p:spPr>
            <a:xfrm>
              <a:off x="7581852" y="2238384"/>
              <a:ext cx="8155" cy="6352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pic>
        <p:nvPicPr>
          <p:cNvPr id="74" name="Image 73"/>
          <p:cNvPicPr>
            <a:picLocks noChangeAspect="1"/>
          </p:cNvPicPr>
          <p:nvPr/>
        </p:nvPicPr>
        <p:blipFill rotWithShape="1">
          <a:blip r:embed="rId2"/>
          <a:srcRect l="34597" t="27841" r="33697" b="32904"/>
          <a:stretch/>
        </p:blipFill>
        <p:spPr>
          <a:xfrm>
            <a:off x="5329613" y="2929307"/>
            <a:ext cx="360366" cy="446167"/>
          </a:xfrm>
          <a:prstGeom prst="rect">
            <a:avLst/>
          </a:prstGeom>
        </p:spPr>
      </p:pic>
      <p:sp>
        <p:nvSpPr>
          <p:cNvPr id="57" name="ZoneTexte 56"/>
          <p:cNvSpPr txBox="1"/>
          <p:nvPr/>
        </p:nvSpPr>
        <p:spPr>
          <a:xfrm>
            <a:off x="2920214" y="2127495"/>
            <a:ext cx="1517650" cy="276999"/>
          </a:xfrm>
          <a:prstGeom prst="rect">
            <a:avLst/>
          </a:prstGeom>
          <a:noFill/>
        </p:spPr>
        <p:txBody>
          <a:bodyPr wrap="square" rtlCol="0">
            <a:spAutoFit/>
          </a:bodyPr>
          <a:lstStyle/>
          <a:p>
            <a:pPr algn="ctr"/>
            <a:r>
              <a:rPr lang="fr-FR" sz="1200" dirty="0" smtClean="0">
                <a:solidFill>
                  <a:schemeClr val="bg1">
                    <a:lumMod val="50000"/>
                  </a:schemeClr>
                </a:solidFill>
                <a:latin typeface="Times New Roman" panose="02020603050405020304" pitchFamily="18" charset="0"/>
                <a:cs typeface="Times New Roman" panose="02020603050405020304" pitchFamily="18" charset="0"/>
              </a:rPr>
              <a:t>Coupe sagittale</a:t>
            </a:r>
            <a:endParaRPr lang="fr-FR"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ZoneTexte 4"/>
          <p:cNvSpPr txBox="1"/>
          <p:nvPr/>
        </p:nvSpPr>
        <p:spPr>
          <a:xfrm>
            <a:off x="3040018" y="699888"/>
            <a:ext cx="5306314" cy="276999"/>
          </a:xfrm>
          <a:prstGeom prst="rect">
            <a:avLst/>
          </a:prstGeom>
          <a:noFill/>
        </p:spPr>
        <p:txBody>
          <a:bodyPr wrap="square" rtlCol="0">
            <a:spAutoFit/>
          </a:bodyPr>
          <a:lstStyle/>
          <a:p>
            <a:r>
              <a:rPr lang="fr-FR" sz="1200" b="1" u="sng" dirty="0" smtClean="0">
                <a:solidFill>
                  <a:schemeClr val="bg1">
                    <a:lumMod val="50000"/>
                  </a:schemeClr>
                </a:solidFill>
                <a:latin typeface="Times New Roman" panose="02020603050405020304" pitchFamily="18" charset="0"/>
                <a:cs typeface="Times New Roman" panose="02020603050405020304" pitchFamily="18" charset="0"/>
              </a:rPr>
              <a:t>Prescription</a:t>
            </a:r>
            <a:r>
              <a:rPr lang="fr-FR" sz="1200" dirty="0" smtClean="0">
                <a:solidFill>
                  <a:schemeClr val="bg1">
                    <a:lumMod val="50000"/>
                  </a:schemeClr>
                </a:solidFill>
                <a:latin typeface="Times New Roman" panose="02020603050405020304" pitchFamily="18" charset="0"/>
                <a:cs typeface="Times New Roman" panose="02020603050405020304" pitchFamily="18" charset="0"/>
              </a:rPr>
              <a:t> : 2 Gy au POI 5 (centre du champ et 10 cm de profondeur)</a:t>
            </a:r>
            <a:endParaRPr lang="fr-FR" sz="12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9833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Espace réservé du contenu 17"/>
          <p:cNvGraphicFramePr>
            <a:graphicFrameLocks noGrp="1"/>
          </p:cNvGraphicFramePr>
          <p:nvPr>
            <p:ph idx="1"/>
            <p:extLst>
              <p:ext uri="{D42A27DB-BD31-4B8C-83A1-F6EECF244321}">
                <p14:modId xmlns:p14="http://schemas.microsoft.com/office/powerpoint/2010/main" val="4118888328"/>
              </p:ext>
            </p:extLst>
          </p:nvPr>
        </p:nvGraphicFramePr>
        <p:xfrm>
          <a:off x="4501514" y="2104694"/>
          <a:ext cx="4239261" cy="2773680"/>
        </p:xfrm>
        <a:graphic>
          <a:graphicData uri="http://schemas.openxmlformats.org/drawingml/2006/table">
            <a:tbl>
              <a:tblPr firstRow="1" bandRow="1">
                <a:tableStyleId>{10A1B5D5-9B99-4C35-A422-299274C87663}</a:tableStyleId>
              </a:tblPr>
              <a:tblGrid>
                <a:gridCol w="1398786">
                  <a:extLst>
                    <a:ext uri="{9D8B030D-6E8A-4147-A177-3AD203B41FA5}">
                      <a16:colId xmlns:a16="http://schemas.microsoft.com/office/drawing/2014/main" val="4093326716"/>
                    </a:ext>
                  </a:extLst>
                </a:gridCol>
                <a:gridCol w="1549940">
                  <a:extLst>
                    <a:ext uri="{9D8B030D-6E8A-4147-A177-3AD203B41FA5}">
                      <a16:colId xmlns:a16="http://schemas.microsoft.com/office/drawing/2014/main" val="1850687106"/>
                    </a:ext>
                  </a:extLst>
                </a:gridCol>
                <a:gridCol w="1290535">
                  <a:extLst>
                    <a:ext uri="{9D8B030D-6E8A-4147-A177-3AD203B41FA5}">
                      <a16:colId xmlns:a16="http://schemas.microsoft.com/office/drawing/2014/main" val="1524432724"/>
                    </a:ext>
                  </a:extLst>
                </a:gridCol>
              </a:tblGrid>
              <a:tr h="343136">
                <a:tc>
                  <a:txBody>
                    <a:bodyPr/>
                    <a:lstStyle/>
                    <a:p>
                      <a:pPr algn="ctr"/>
                      <a:r>
                        <a:rPr lang="fr-FR" sz="1000" dirty="0">
                          <a:latin typeface="Times New Roman" panose="02020603050405020304" pitchFamily="18" charset="0"/>
                          <a:cs typeface="Times New Roman" panose="02020603050405020304" pitchFamily="18" charset="0"/>
                        </a:rPr>
                        <a:t>Champ</a:t>
                      </a:r>
                    </a:p>
                  </a:txBody>
                  <a:tcPr/>
                </a:tc>
                <a:tc>
                  <a:txBody>
                    <a:bodyPr/>
                    <a:lstStyle/>
                    <a:p>
                      <a:pPr algn="ctr"/>
                      <a:r>
                        <a:rPr lang="fr-FR" sz="1000" dirty="0">
                          <a:latin typeface="Times New Roman" panose="02020603050405020304" pitchFamily="18" charset="0"/>
                          <a:cs typeface="Times New Roman" panose="02020603050405020304" pitchFamily="18" charset="0"/>
                        </a:rPr>
                        <a:t>Ecart relatif </a:t>
                      </a:r>
                      <a:r>
                        <a:rPr lang="fr-FR" sz="1000" dirty="0" smtClean="0">
                          <a:latin typeface="Times New Roman" panose="02020603050405020304" pitchFamily="18" charset="0"/>
                          <a:cs typeface="Times New Roman" panose="02020603050405020304" pitchFamily="18" charset="0"/>
                        </a:rPr>
                        <a:t>avec la méthode du coefficient</a:t>
                      </a:r>
                      <a:r>
                        <a:rPr lang="fr-FR" sz="1000" baseline="0" dirty="0" smtClean="0">
                          <a:latin typeface="Times New Roman" panose="02020603050405020304" pitchFamily="18" charset="0"/>
                          <a:cs typeface="Times New Roman" panose="02020603050405020304" pitchFamily="18" charset="0"/>
                        </a:rPr>
                        <a:t> d’étalonnage </a:t>
                      </a:r>
                      <a:r>
                        <a:rPr lang="fr-FR" sz="1000" dirty="0" smtClean="0">
                          <a:latin typeface="Times New Roman" panose="02020603050405020304" pitchFamily="18" charset="0"/>
                          <a:cs typeface="Times New Roman" panose="02020603050405020304" pitchFamily="18" charset="0"/>
                        </a:rPr>
                        <a:t>(%)</a:t>
                      </a:r>
                      <a:endParaRPr lang="fr-FR" sz="1000" dirty="0">
                        <a:latin typeface="Times New Roman" panose="02020603050405020304" pitchFamily="18" charset="0"/>
                        <a:cs typeface="Times New Roman" panose="02020603050405020304" pitchFamily="18" charset="0"/>
                      </a:endParaRPr>
                    </a:p>
                  </a:txBody>
                  <a:tcPr/>
                </a:tc>
                <a:tc>
                  <a:txBody>
                    <a:bodyPr/>
                    <a:lstStyle/>
                    <a:p>
                      <a:pPr algn="ctr"/>
                      <a:r>
                        <a:rPr lang="fr-FR" sz="1000" dirty="0" err="1" smtClean="0">
                          <a:latin typeface="Times New Roman" panose="02020603050405020304" pitchFamily="18" charset="0"/>
                          <a:cs typeface="Times New Roman" panose="02020603050405020304" pitchFamily="18" charset="0"/>
                        </a:rPr>
                        <a:t>Ecrt</a:t>
                      </a:r>
                      <a:r>
                        <a:rPr lang="fr-FR" sz="1000" dirty="0" smtClean="0">
                          <a:latin typeface="Times New Roman" panose="02020603050405020304" pitchFamily="18" charset="0"/>
                          <a:cs typeface="Times New Roman" panose="02020603050405020304" pitchFamily="18" charset="0"/>
                        </a:rPr>
                        <a:t> relatif avec la méthode de cross calibration (%)</a:t>
                      </a:r>
                      <a:endParaRPr lang="fr-FR"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692068"/>
                  </a:ext>
                </a:extLst>
              </a:tr>
              <a:tr h="247821">
                <a:tc>
                  <a:txBody>
                    <a:bodyPr/>
                    <a:lstStyle/>
                    <a:p>
                      <a:pPr algn="ct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easy</a:t>
                      </a:r>
                      <a:r>
                        <a:rPr lang="fr-FR" sz="1000" dirty="0">
                          <a:latin typeface="Times New Roman" panose="02020603050405020304" pitchFamily="18" charset="0"/>
                          <a:cs typeface="Times New Roman" panose="02020603050405020304" pitchFamily="18" charset="0"/>
                        </a:rPr>
                        <a:t> mesuré à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0,74</a:t>
                      </a:r>
                    </a:p>
                  </a:txBody>
                  <a:tcPr/>
                </a:tc>
                <a:tc>
                  <a:txBody>
                    <a:bodyPr/>
                    <a:lstStyle/>
                    <a:p>
                      <a:pPr algn="ctr"/>
                      <a:r>
                        <a:rPr lang="fr-FR" sz="1000" dirty="0" smtClean="0">
                          <a:solidFill>
                            <a:srgbClr val="00B050"/>
                          </a:solidFill>
                          <a:latin typeface="Times New Roman" panose="02020603050405020304" pitchFamily="18" charset="0"/>
                          <a:cs typeface="Times New Roman" panose="02020603050405020304" pitchFamily="18" charset="0"/>
                        </a:rPr>
                        <a:t>-1,17</a:t>
                      </a:r>
                      <a:endParaRPr lang="fr-FR" sz="10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7638403"/>
                  </a:ext>
                </a:extLst>
              </a:tr>
              <a:tr h="24782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easy</a:t>
                      </a:r>
                      <a:r>
                        <a:rPr lang="fr-FR" sz="1000" dirty="0">
                          <a:latin typeface="Times New Roman" panose="02020603050405020304" pitchFamily="18" charset="0"/>
                          <a:cs typeface="Times New Roman" panose="02020603050405020304" pitchFamily="18" charset="0"/>
                        </a:rPr>
                        <a:t> mesuré à 2,5 cm de l’iso</a:t>
                      </a:r>
                    </a:p>
                  </a:txBody>
                  <a:tcPr/>
                </a:tc>
                <a:tc>
                  <a:txBody>
                    <a:bodyPr/>
                    <a:lstStyle/>
                    <a:p>
                      <a:pPr algn="ctr"/>
                      <a:r>
                        <a:rPr lang="fr-FR" sz="1000" dirty="0">
                          <a:solidFill>
                            <a:srgbClr val="FF0000"/>
                          </a:solidFill>
                          <a:latin typeface="Times New Roman" panose="02020603050405020304" pitchFamily="18" charset="0"/>
                          <a:cs typeface="Times New Roman" panose="02020603050405020304" pitchFamily="18" charset="0"/>
                        </a:rPr>
                        <a:t>-4,56</a:t>
                      </a:r>
                    </a:p>
                  </a:txBody>
                  <a:tcPr/>
                </a:tc>
                <a:tc>
                  <a:txBody>
                    <a:bodyPr/>
                    <a:lstStyle/>
                    <a:p>
                      <a:pPr algn="ctr"/>
                      <a:r>
                        <a:rPr lang="fr-FR" sz="1000" dirty="0" smtClean="0">
                          <a:solidFill>
                            <a:srgbClr val="FF0000"/>
                          </a:solidFill>
                          <a:latin typeface="Times New Roman" panose="02020603050405020304" pitchFamily="18" charset="0"/>
                          <a:cs typeface="Times New Roman" panose="02020603050405020304" pitchFamily="18" charset="0"/>
                        </a:rPr>
                        <a:t>-6,38</a:t>
                      </a:r>
                      <a:endParaRPr lang="fr-FR"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8080233"/>
                  </a:ext>
                </a:extLst>
              </a:tr>
              <a:tr h="24782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hard mesuré à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0,60</a:t>
                      </a:r>
                    </a:p>
                  </a:txBody>
                  <a:tcPr/>
                </a:tc>
                <a:tc>
                  <a:txBody>
                    <a:bodyPr/>
                    <a:lstStyle/>
                    <a:p>
                      <a:pPr algn="ctr"/>
                      <a:r>
                        <a:rPr lang="fr-FR" sz="1000" dirty="0" smtClean="0">
                          <a:solidFill>
                            <a:srgbClr val="00B050"/>
                          </a:solidFill>
                          <a:latin typeface="Times New Roman" panose="02020603050405020304" pitchFamily="18" charset="0"/>
                          <a:cs typeface="Times New Roman" panose="02020603050405020304" pitchFamily="18" charset="0"/>
                        </a:rPr>
                        <a:t>-1,31</a:t>
                      </a:r>
                      <a:endParaRPr lang="fr-FR" sz="10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6245354"/>
                  </a:ext>
                </a:extLst>
              </a:tr>
              <a:tr h="24782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000" dirty="0">
                          <a:latin typeface="Times New Roman" panose="02020603050405020304" pitchFamily="18" charset="0"/>
                          <a:cs typeface="Times New Roman" panose="02020603050405020304" pitchFamily="18" charset="0"/>
                        </a:rPr>
                        <a:t>C-</a:t>
                      </a:r>
                      <a:r>
                        <a:rPr lang="fr-FR" sz="1000" dirty="0" err="1">
                          <a:latin typeface="Times New Roman" panose="02020603050405020304" pitchFamily="18" charset="0"/>
                          <a:cs typeface="Times New Roman" panose="02020603050405020304" pitchFamily="18" charset="0"/>
                        </a:rPr>
                        <a:t>shape</a:t>
                      </a:r>
                      <a:r>
                        <a:rPr lang="fr-FR" sz="1000" dirty="0">
                          <a:latin typeface="Times New Roman" panose="02020603050405020304" pitchFamily="18" charset="0"/>
                          <a:cs typeface="Times New Roman" panose="02020603050405020304" pitchFamily="18" charset="0"/>
                        </a:rPr>
                        <a:t> hard mesuré à 2,5 cm de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0,83</a:t>
                      </a:r>
                    </a:p>
                  </a:txBody>
                  <a:tcPr/>
                </a:tc>
                <a:tc>
                  <a:txBody>
                    <a:bodyPr/>
                    <a:lstStyle/>
                    <a:p>
                      <a:pPr algn="ctr"/>
                      <a:r>
                        <a:rPr lang="fr-FR" sz="1000" dirty="0" smtClean="0">
                          <a:solidFill>
                            <a:srgbClr val="00B050"/>
                          </a:solidFill>
                          <a:latin typeface="Times New Roman" panose="02020603050405020304" pitchFamily="18" charset="0"/>
                          <a:cs typeface="Times New Roman" panose="02020603050405020304" pitchFamily="18" charset="0"/>
                        </a:rPr>
                        <a:t>-1,09</a:t>
                      </a:r>
                      <a:endParaRPr lang="fr-FR" sz="10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32840544"/>
                  </a:ext>
                </a:extLst>
              </a:tr>
              <a:tr h="152505">
                <a:tc>
                  <a:txBody>
                    <a:bodyPr/>
                    <a:lstStyle/>
                    <a:p>
                      <a:pPr algn="ctr"/>
                      <a:r>
                        <a:rPr lang="fr-FR" sz="1000" dirty="0">
                          <a:latin typeface="Times New Roman" panose="02020603050405020304" pitchFamily="18" charset="0"/>
                          <a:cs typeface="Times New Roman" panose="02020603050405020304" pitchFamily="18" charset="0"/>
                        </a:rPr>
                        <a:t>Prostate mesuré l’iso</a:t>
                      </a:r>
                    </a:p>
                  </a:txBody>
                  <a:tcPr/>
                </a:tc>
                <a:tc>
                  <a:txBody>
                    <a:bodyPr/>
                    <a:lstStyle/>
                    <a:p>
                      <a:pPr algn="ctr"/>
                      <a:r>
                        <a:rPr lang="fr-FR" sz="1000" dirty="0">
                          <a:solidFill>
                            <a:srgbClr val="00B050"/>
                          </a:solidFill>
                          <a:latin typeface="Times New Roman" panose="02020603050405020304" pitchFamily="18" charset="0"/>
                          <a:cs typeface="Times New Roman" panose="02020603050405020304" pitchFamily="18" charset="0"/>
                        </a:rPr>
                        <a:t>0,21</a:t>
                      </a:r>
                    </a:p>
                  </a:txBody>
                  <a:tcPr/>
                </a:tc>
                <a:tc>
                  <a:txBody>
                    <a:bodyPr/>
                    <a:lstStyle/>
                    <a:p>
                      <a:pPr algn="ctr"/>
                      <a:r>
                        <a:rPr lang="fr-FR" sz="1000" dirty="0" smtClean="0">
                          <a:solidFill>
                            <a:srgbClr val="00B050"/>
                          </a:solidFill>
                          <a:latin typeface="Times New Roman" panose="02020603050405020304" pitchFamily="18" charset="0"/>
                          <a:cs typeface="Times New Roman" panose="02020603050405020304" pitchFamily="18" charset="0"/>
                        </a:rPr>
                        <a:t>-1,70</a:t>
                      </a:r>
                      <a:endParaRPr lang="fr-FR" sz="1000"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74307743"/>
                  </a:ext>
                </a:extLst>
              </a:tr>
              <a:tr h="247821">
                <a:tc>
                  <a:txBody>
                    <a:bodyPr/>
                    <a:lstStyle/>
                    <a:p>
                      <a:pPr algn="ctr"/>
                      <a:r>
                        <a:rPr lang="fr-FR" sz="1000" dirty="0">
                          <a:latin typeface="Times New Roman" panose="02020603050405020304" pitchFamily="18" charset="0"/>
                          <a:cs typeface="Times New Roman" panose="02020603050405020304" pitchFamily="18" charset="0"/>
                        </a:rPr>
                        <a:t>Prostate mesuré à</a:t>
                      </a:r>
                      <a:r>
                        <a:rPr lang="fr-FR" sz="1000" baseline="0" dirty="0">
                          <a:latin typeface="Times New Roman" panose="02020603050405020304" pitchFamily="18" charset="0"/>
                          <a:cs typeface="Times New Roman" panose="02020603050405020304" pitchFamily="18" charset="0"/>
                        </a:rPr>
                        <a:t> 2,5 cm de l’iso</a:t>
                      </a:r>
                      <a:endParaRPr lang="fr-FR" sz="1000" dirty="0">
                        <a:latin typeface="Times New Roman" panose="02020603050405020304" pitchFamily="18" charset="0"/>
                        <a:cs typeface="Times New Roman" panose="02020603050405020304" pitchFamily="18" charset="0"/>
                      </a:endParaRPr>
                    </a:p>
                  </a:txBody>
                  <a:tcPr/>
                </a:tc>
                <a:tc>
                  <a:txBody>
                    <a:bodyPr/>
                    <a:lstStyle/>
                    <a:p>
                      <a:pPr algn="ctr"/>
                      <a:r>
                        <a:rPr lang="fr-FR" sz="1000" dirty="0">
                          <a:solidFill>
                            <a:srgbClr val="FF0000"/>
                          </a:solidFill>
                          <a:latin typeface="Times New Roman" panose="02020603050405020304" pitchFamily="18" charset="0"/>
                          <a:cs typeface="Times New Roman" panose="02020603050405020304" pitchFamily="18" charset="0"/>
                        </a:rPr>
                        <a:t>5,05</a:t>
                      </a:r>
                    </a:p>
                  </a:txBody>
                  <a:tcPr/>
                </a:tc>
                <a:tc>
                  <a:txBody>
                    <a:bodyPr/>
                    <a:lstStyle/>
                    <a:p>
                      <a:pPr algn="ctr"/>
                      <a:r>
                        <a:rPr lang="fr-FR" sz="1000" dirty="0" smtClean="0">
                          <a:solidFill>
                            <a:srgbClr val="FF0000"/>
                          </a:solidFill>
                          <a:latin typeface="Times New Roman" panose="02020603050405020304" pitchFamily="18" charset="0"/>
                          <a:cs typeface="Times New Roman" panose="02020603050405020304" pitchFamily="18" charset="0"/>
                        </a:rPr>
                        <a:t>3,05</a:t>
                      </a:r>
                      <a:endParaRPr lang="fr-FR"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6396534"/>
                  </a:ext>
                </a:extLst>
              </a:tr>
            </a:tbl>
          </a:graphicData>
        </a:graphic>
      </p:graphicFrame>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C) Champs IMRT/VMAT</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sp>
        <p:nvSpPr>
          <p:cNvPr id="2" name="ZoneTexte 1"/>
          <p:cNvSpPr txBox="1"/>
          <p:nvPr/>
        </p:nvSpPr>
        <p:spPr>
          <a:xfrm>
            <a:off x="3046003" y="416735"/>
            <a:ext cx="5890035" cy="1600438"/>
          </a:xfrm>
          <a:prstGeom prst="rect">
            <a:avLst/>
          </a:prstGeom>
          <a:noFill/>
        </p:spPr>
        <p:txBody>
          <a:bodyPr wrap="square" rtlCol="0">
            <a:spAutoFit/>
          </a:bodyPr>
          <a:lstStyle/>
          <a:p>
            <a:pPr algn="just"/>
            <a:r>
              <a:rPr lang="fr-FR" sz="1400" dirty="0">
                <a:solidFill>
                  <a:schemeClr val="bg1">
                    <a:lumMod val="50000"/>
                  </a:schemeClr>
                </a:solidFill>
                <a:latin typeface="Times New Roman" panose="02020603050405020304" pitchFamily="18" charset="0"/>
                <a:cs typeface="Times New Roman" panose="02020603050405020304" pitchFamily="18" charset="0"/>
              </a:rPr>
              <a:t>Les champs ci-dessous sont proposés par le </a:t>
            </a:r>
            <a:r>
              <a:rPr lang="fr-FR" sz="1400" b="1" dirty="0">
                <a:solidFill>
                  <a:schemeClr val="bg1">
                    <a:lumMod val="50000"/>
                  </a:schemeClr>
                </a:solidFill>
                <a:latin typeface="Times New Roman" panose="02020603050405020304" pitchFamily="18" charset="0"/>
                <a:cs typeface="Times New Roman" panose="02020603050405020304" pitchFamily="18" charset="0"/>
              </a:rPr>
              <a:t>TG-119</a:t>
            </a:r>
          </a:p>
          <a:p>
            <a:pPr algn="just"/>
            <a:r>
              <a:rPr lang="fr-FR" sz="1400" dirty="0">
                <a:solidFill>
                  <a:schemeClr val="bg1">
                    <a:lumMod val="50000"/>
                  </a:schemeClr>
                </a:solidFill>
                <a:latin typeface="Times New Roman" panose="02020603050405020304" pitchFamily="18" charset="0"/>
                <a:cs typeface="Times New Roman" panose="02020603050405020304" pitchFamily="18" charset="0"/>
              </a:rPr>
              <a:t>Le C-</a:t>
            </a:r>
            <a:r>
              <a:rPr lang="fr-FR" sz="1400"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dirty="0">
                <a:solidFill>
                  <a:schemeClr val="bg1">
                    <a:lumMod val="50000"/>
                  </a:schemeClr>
                </a:solidFill>
                <a:latin typeface="Times New Roman" panose="02020603050405020304" pitchFamily="18" charset="0"/>
                <a:cs typeface="Times New Roman" panose="02020603050405020304" pitchFamily="18" charset="0"/>
              </a:rPr>
              <a:t> </a:t>
            </a:r>
            <a:r>
              <a:rPr lang="fr-FR" sz="1400" b="1" dirty="0" err="1">
                <a:solidFill>
                  <a:schemeClr val="bg1">
                    <a:lumMod val="50000"/>
                  </a:schemeClr>
                </a:solidFill>
                <a:latin typeface="Times New Roman" panose="02020603050405020304" pitchFamily="18" charset="0"/>
                <a:cs typeface="Times New Roman" panose="02020603050405020304" pitchFamily="18" charset="0"/>
              </a:rPr>
              <a:t>easy</a:t>
            </a:r>
            <a:r>
              <a:rPr lang="fr-FR" sz="1400" dirty="0">
                <a:solidFill>
                  <a:schemeClr val="bg1">
                    <a:lumMod val="50000"/>
                  </a:schemeClr>
                </a:solidFill>
                <a:latin typeface="Times New Roman" panose="02020603050405020304" pitchFamily="18" charset="0"/>
                <a:cs typeface="Times New Roman" panose="02020603050405020304" pitchFamily="18" charset="0"/>
              </a:rPr>
              <a:t> et le C-</a:t>
            </a:r>
            <a:r>
              <a:rPr lang="fr-FR" sz="1400"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dirty="0">
                <a:solidFill>
                  <a:schemeClr val="bg1">
                    <a:lumMod val="50000"/>
                  </a:schemeClr>
                </a:solidFill>
                <a:latin typeface="Times New Roman" panose="02020603050405020304" pitchFamily="18" charset="0"/>
                <a:cs typeface="Times New Roman" panose="02020603050405020304" pitchFamily="18" charset="0"/>
              </a:rPr>
              <a:t> </a:t>
            </a:r>
            <a:r>
              <a:rPr lang="fr-FR" sz="1400" b="1" dirty="0">
                <a:solidFill>
                  <a:schemeClr val="bg1">
                    <a:lumMod val="50000"/>
                  </a:schemeClr>
                </a:solidFill>
                <a:latin typeface="Times New Roman" panose="02020603050405020304" pitchFamily="18" charset="0"/>
                <a:cs typeface="Times New Roman" panose="02020603050405020304" pitchFamily="18" charset="0"/>
              </a:rPr>
              <a:t>hard</a:t>
            </a:r>
            <a:r>
              <a:rPr lang="fr-FR" sz="1400" dirty="0">
                <a:solidFill>
                  <a:schemeClr val="bg1">
                    <a:lumMod val="50000"/>
                  </a:schemeClr>
                </a:solidFill>
                <a:latin typeface="Times New Roman" panose="02020603050405020304" pitchFamily="18" charset="0"/>
                <a:cs typeface="Times New Roman" panose="02020603050405020304" pitchFamily="18" charset="0"/>
              </a:rPr>
              <a:t> sont les mêmes géométrie, seulement la version hard impose des contraintes plus strictes pour la planification. Cela a pour but d’obtenir un plan plus </a:t>
            </a:r>
            <a:r>
              <a:rPr lang="fr-FR" sz="1400" b="1" dirty="0">
                <a:solidFill>
                  <a:schemeClr val="bg1">
                    <a:lumMod val="50000"/>
                  </a:schemeClr>
                </a:solidFill>
                <a:latin typeface="Times New Roman" panose="02020603050405020304" pitchFamily="18" charset="0"/>
                <a:cs typeface="Times New Roman" panose="02020603050405020304" pitchFamily="18" charset="0"/>
              </a:rPr>
              <a:t>modulé</a:t>
            </a:r>
            <a:r>
              <a:rPr lang="fr-FR" sz="1400" dirty="0">
                <a:solidFill>
                  <a:schemeClr val="bg1">
                    <a:lumMod val="50000"/>
                  </a:schemeClr>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fr-FR" sz="1400" dirty="0">
                <a:solidFill>
                  <a:schemeClr val="bg1">
                    <a:lumMod val="50000"/>
                  </a:schemeClr>
                </a:solidFill>
                <a:latin typeface="Times New Roman" panose="02020603050405020304" pitchFamily="18" charset="0"/>
                <a:cs typeface="Times New Roman" panose="02020603050405020304" pitchFamily="18" charset="0"/>
              </a:rPr>
              <a:t>Plan IMRT </a:t>
            </a:r>
            <a:r>
              <a:rPr lang="fr-FR" sz="1400" b="1" dirty="0">
                <a:solidFill>
                  <a:schemeClr val="bg1">
                    <a:lumMod val="50000"/>
                  </a:schemeClr>
                </a:solidFill>
                <a:latin typeface="Times New Roman" panose="02020603050405020304" pitchFamily="18" charset="0"/>
                <a:cs typeface="Times New Roman" panose="02020603050405020304" pitchFamily="18" charset="0"/>
              </a:rPr>
              <a:t>prostate</a:t>
            </a:r>
            <a:r>
              <a:rPr lang="fr-FR" sz="1400" dirty="0">
                <a:solidFill>
                  <a:schemeClr val="bg1">
                    <a:lumMod val="50000"/>
                  </a:schemeClr>
                </a:solidFill>
                <a:latin typeface="Times New Roman" panose="02020603050405020304" pitchFamily="18" charset="0"/>
                <a:cs typeface="Times New Roman" panose="02020603050405020304" pitchFamily="18" charset="0"/>
              </a:rPr>
              <a:t> : 7 faisceaux tous les 50°, 79,6 Gy en 36 fractions</a:t>
            </a:r>
          </a:p>
          <a:p>
            <a:pPr marL="285750" indent="-285750" algn="just">
              <a:buFont typeface="Arial" panose="020B0604020202020204" pitchFamily="34" charset="0"/>
              <a:buChar char="•"/>
            </a:pPr>
            <a:r>
              <a:rPr lang="fr-FR" sz="1400" dirty="0">
                <a:solidFill>
                  <a:schemeClr val="bg1">
                    <a:lumMod val="50000"/>
                  </a:schemeClr>
                </a:solidFill>
                <a:latin typeface="Times New Roman" panose="02020603050405020304" pitchFamily="18" charset="0"/>
                <a:cs typeface="Times New Roman" panose="02020603050405020304" pitchFamily="18" charset="0"/>
              </a:rPr>
              <a:t>Plan IMRT </a:t>
            </a:r>
            <a:r>
              <a:rPr lang="fr-FR" sz="1400" b="1" dirty="0">
                <a:solidFill>
                  <a:schemeClr val="bg1">
                    <a:lumMod val="50000"/>
                  </a:schemeClr>
                </a:solidFill>
                <a:latin typeface="Times New Roman" panose="02020603050405020304" pitchFamily="18" charset="0"/>
                <a:cs typeface="Times New Roman" panose="02020603050405020304" pitchFamily="18" charset="0"/>
              </a:rPr>
              <a:t>C-</a:t>
            </a:r>
            <a:r>
              <a:rPr lang="fr-FR" sz="1400" b="1"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b="1" dirty="0">
                <a:solidFill>
                  <a:schemeClr val="bg1">
                    <a:lumMod val="50000"/>
                  </a:schemeClr>
                </a:solidFill>
                <a:latin typeface="Times New Roman" panose="02020603050405020304" pitchFamily="18" charset="0"/>
                <a:cs typeface="Times New Roman" panose="02020603050405020304" pitchFamily="18" charset="0"/>
              </a:rPr>
              <a:t> </a:t>
            </a:r>
            <a:r>
              <a:rPr lang="fr-FR" sz="1400" b="1" dirty="0" err="1">
                <a:solidFill>
                  <a:schemeClr val="bg1">
                    <a:lumMod val="50000"/>
                  </a:schemeClr>
                </a:solidFill>
                <a:latin typeface="Times New Roman" panose="02020603050405020304" pitchFamily="18" charset="0"/>
                <a:cs typeface="Times New Roman" panose="02020603050405020304" pitchFamily="18" charset="0"/>
              </a:rPr>
              <a:t>easy</a:t>
            </a:r>
            <a:r>
              <a:rPr lang="fr-FR" sz="1400" dirty="0">
                <a:solidFill>
                  <a:schemeClr val="bg1">
                    <a:lumMod val="50000"/>
                  </a:schemeClr>
                </a:solidFill>
                <a:latin typeface="Times New Roman" panose="02020603050405020304" pitchFamily="18" charset="0"/>
                <a:cs typeface="Times New Roman" panose="02020603050405020304" pitchFamily="18" charset="0"/>
              </a:rPr>
              <a:t> : 9 faisceaux tous les 40°, 52,6 Gy en 25 fractions</a:t>
            </a:r>
          </a:p>
          <a:p>
            <a:pPr marL="285750" indent="-285750" algn="just">
              <a:buFont typeface="Arial" panose="020B0604020202020204" pitchFamily="34" charset="0"/>
              <a:buChar char="•"/>
            </a:pPr>
            <a:r>
              <a:rPr lang="fr-FR" sz="1400" dirty="0">
                <a:solidFill>
                  <a:schemeClr val="bg1">
                    <a:lumMod val="50000"/>
                  </a:schemeClr>
                </a:solidFill>
                <a:latin typeface="Times New Roman" panose="02020603050405020304" pitchFamily="18" charset="0"/>
                <a:cs typeface="Times New Roman" panose="02020603050405020304" pitchFamily="18" charset="0"/>
              </a:rPr>
              <a:t>Plan VMAT </a:t>
            </a:r>
            <a:r>
              <a:rPr lang="fr-FR" sz="1400" b="1" dirty="0">
                <a:solidFill>
                  <a:schemeClr val="bg1">
                    <a:lumMod val="50000"/>
                  </a:schemeClr>
                </a:solidFill>
                <a:latin typeface="Times New Roman" panose="02020603050405020304" pitchFamily="18" charset="0"/>
                <a:cs typeface="Times New Roman" panose="02020603050405020304" pitchFamily="18" charset="0"/>
              </a:rPr>
              <a:t>C-</a:t>
            </a:r>
            <a:r>
              <a:rPr lang="fr-FR" sz="1400" b="1" dirty="0" err="1">
                <a:solidFill>
                  <a:schemeClr val="bg1">
                    <a:lumMod val="50000"/>
                  </a:schemeClr>
                </a:solidFill>
                <a:latin typeface="Times New Roman" panose="02020603050405020304" pitchFamily="18" charset="0"/>
                <a:cs typeface="Times New Roman" panose="02020603050405020304" pitchFamily="18" charset="0"/>
              </a:rPr>
              <a:t>shape</a:t>
            </a:r>
            <a:r>
              <a:rPr lang="fr-FR" sz="1400" b="1" dirty="0">
                <a:solidFill>
                  <a:schemeClr val="bg1">
                    <a:lumMod val="50000"/>
                  </a:schemeClr>
                </a:solidFill>
                <a:latin typeface="Times New Roman" panose="02020603050405020304" pitchFamily="18" charset="0"/>
                <a:cs typeface="Times New Roman" panose="02020603050405020304" pitchFamily="18" charset="0"/>
              </a:rPr>
              <a:t> hard</a:t>
            </a:r>
            <a:r>
              <a:rPr lang="fr-FR" sz="1400" dirty="0">
                <a:solidFill>
                  <a:schemeClr val="bg1">
                    <a:lumMod val="50000"/>
                  </a:schemeClr>
                </a:solidFill>
                <a:latin typeface="Times New Roman" panose="02020603050405020304" pitchFamily="18" charset="0"/>
                <a:cs typeface="Times New Roman" panose="02020603050405020304" pitchFamily="18" charset="0"/>
              </a:rPr>
              <a:t> : 4 arcs, </a:t>
            </a:r>
            <a:r>
              <a:rPr lang="fr-FR" sz="1400" dirty="0" err="1">
                <a:solidFill>
                  <a:schemeClr val="bg1">
                    <a:lumMod val="50000"/>
                  </a:schemeClr>
                </a:solidFill>
                <a:latin typeface="Times New Roman" panose="02020603050405020304" pitchFamily="18" charset="0"/>
                <a:cs typeface="Times New Roman" panose="02020603050405020304" pitchFamily="18" charset="0"/>
              </a:rPr>
              <a:t>McSV</a:t>
            </a:r>
            <a:r>
              <a:rPr lang="fr-FR" sz="1400" dirty="0">
                <a:solidFill>
                  <a:schemeClr val="bg1">
                    <a:lumMod val="50000"/>
                  </a:schemeClr>
                </a:solidFill>
                <a:latin typeface="Times New Roman" panose="02020603050405020304" pitchFamily="18" charset="0"/>
                <a:cs typeface="Times New Roman" panose="02020603050405020304" pitchFamily="18" charset="0"/>
              </a:rPr>
              <a:t> 0,23, 52,6 Gy en 25 fractions</a:t>
            </a:r>
          </a:p>
        </p:txBody>
      </p:sp>
      <p:grpSp>
        <p:nvGrpSpPr>
          <p:cNvPr id="40" name="Groupe 39"/>
          <p:cNvGrpSpPr/>
          <p:nvPr/>
        </p:nvGrpSpPr>
        <p:grpSpPr>
          <a:xfrm>
            <a:off x="-6495" y="1018226"/>
            <a:ext cx="2650635" cy="3622354"/>
            <a:chOff x="5794251" y="131026"/>
            <a:chExt cx="3020031" cy="4125274"/>
          </a:xfrm>
        </p:grpSpPr>
        <p:grpSp>
          <p:nvGrpSpPr>
            <p:cNvPr id="35" name="Groupe 34"/>
            <p:cNvGrpSpPr/>
            <p:nvPr/>
          </p:nvGrpSpPr>
          <p:grpSpPr>
            <a:xfrm>
              <a:off x="5794251" y="1839668"/>
              <a:ext cx="2939681" cy="2098089"/>
              <a:chOff x="5575669" y="2508133"/>
              <a:chExt cx="2939681" cy="2098089"/>
            </a:xfrm>
          </p:grpSpPr>
          <p:grpSp>
            <p:nvGrpSpPr>
              <p:cNvPr id="32" name="Groupe 31"/>
              <p:cNvGrpSpPr/>
              <p:nvPr/>
            </p:nvGrpSpPr>
            <p:grpSpPr>
              <a:xfrm>
                <a:off x="5575669" y="2508133"/>
                <a:ext cx="2939681" cy="2098089"/>
                <a:chOff x="5531219" y="2673233"/>
                <a:chExt cx="2939681" cy="2098089"/>
              </a:xfrm>
            </p:grpSpPr>
            <p:sp>
              <p:nvSpPr>
                <p:cNvPr id="5" name="Ellipse 4"/>
                <p:cNvSpPr/>
                <p:nvPr/>
              </p:nvSpPr>
              <p:spPr>
                <a:xfrm>
                  <a:off x="7099300" y="3456872"/>
                  <a:ext cx="1371600" cy="131445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flipH="1">
                  <a:off x="6793966" y="4136921"/>
                  <a:ext cx="908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6934200" y="4447472"/>
                  <a:ext cx="482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flipH="1">
                  <a:off x="5558540" y="4326782"/>
                  <a:ext cx="1415415" cy="280406"/>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Fantôme cylindrique</a:t>
                  </a:r>
                </a:p>
              </p:txBody>
            </p:sp>
            <p:sp>
              <p:nvSpPr>
                <p:cNvPr id="15" name="ZoneTexte 14"/>
                <p:cNvSpPr txBox="1"/>
                <p:nvPr/>
              </p:nvSpPr>
              <p:spPr>
                <a:xfrm flipH="1">
                  <a:off x="5531219" y="3947061"/>
                  <a:ext cx="1415415" cy="280406"/>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Chambre semi-</a:t>
                  </a:r>
                  <a:r>
                    <a:rPr lang="fr-FR" sz="1000" dirty="0" err="1">
                      <a:latin typeface="Times New Roman" panose="02020603050405020304" pitchFamily="18" charset="0"/>
                      <a:cs typeface="Times New Roman" panose="02020603050405020304" pitchFamily="18" charset="0"/>
                    </a:rPr>
                    <a:t>flex</a:t>
                  </a:r>
                  <a:endParaRPr lang="fr-FR" sz="1000" dirty="0">
                    <a:latin typeface="Times New Roman" panose="02020603050405020304" pitchFamily="18" charset="0"/>
                    <a:cs typeface="Times New Roman" panose="02020603050405020304" pitchFamily="18" charset="0"/>
                  </a:endParaRPr>
                </a:p>
              </p:txBody>
            </p:sp>
            <p:sp>
              <p:nvSpPr>
                <p:cNvPr id="17" name="ZoneTexte 16"/>
                <p:cNvSpPr txBox="1"/>
                <p:nvPr/>
              </p:nvSpPr>
              <p:spPr>
                <a:xfrm>
                  <a:off x="7416800" y="2673233"/>
                  <a:ext cx="850978" cy="315457"/>
                </a:xfrm>
                <a:prstGeom prst="rect">
                  <a:avLst/>
                </a:prstGeom>
                <a:noFill/>
              </p:spPr>
              <p:txBody>
                <a:bodyPr wrap="square" rtlCol="0">
                  <a:spAutoFit/>
                </a:bodyPr>
                <a:lstStyle/>
                <a:p>
                  <a:r>
                    <a:rPr lang="fr-FR" sz="1200" dirty="0">
                      <a:latin typeface="Times New Roman" panose="02020603050405020304" pitchFamily="18" charset="0"/>
                      <a:cs typeface="Times New Roman" panose="02020603050405020304" pitchFamily="18" charset="0"/>
                    </a:rPr>
                    <a:t>Faisceau</a:t>
                  </a:r>
                </a:p>
              </p:txBody>
            </p:sp>
            <p:cxnSp>
              <p:nvCxnSpPr>
                <p:cNvPr id="29" name="Connecteur droit avec flèche 28"/>
                <p:cNvCxnSpPr/>
                <p:nvPr/>
              </p:nvCxnSpPr>
              <p:spPr>
                <a:xfrm>
                  <a:off x="7785100" y="3050548"/>
                  <a:ext cx="0" cy="33400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Ellipse 5"/>
              <p:cNvSpPr/>
              <p:nvPr/>
            </p:nvSpPr>
            <p:spPr>
              <a:xfrm>
                <a:off x="8369300" y="4327491"/>
                <a:ext cx="146050" cy="13970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7138350" y="3476489"/>
                <a:ext cx="146050" cy="13970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rganigramme : Jonction de sommaire 8"/>
              <p:cNvSpPr/>
              <p:nvPr/>
            </p:nvSpPr>
            <p:spPr>
              <a:xfrm>
                <a:off x="7766050" y="3901971"/>
                <a:ext cx="127000" cy="127000"/>
              </a:xfrm>
              <a:prstGeom prst="flowChartSummingJunction">
                <a:avLst/>
              </a:prstGeom>
              <a:solidFill>
                <a:schemeClr val="accent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p:cNvGrpSpPr/>
            <p:nvPr/>
          </p:nvGrpSpPr>
          <p:grpSpPr>
            <a:xfrm>
              <a:off x="6024893" y="131026"/>
              <a:ext cx="2641795" cy="1597659"/>
              <a:chOff x="5237826" y="518917"/>
              <a:chExt cx="2641795" cy="1597659"/>
            </a:xfrm>
          </p:grpSpPr>
          <p:grpSp>
            <p:nvGrpSpPr>
              <p:cNvPr id="27" name="Groupe 26"/>
              <p:cNvGrpSpPr/>
              <p:nvPr/>
            </p:nvGrpSpPr>
            <p:grpSpPr>
              <a:xfrm>
                <a:off x="5535142" y="518917"/>
                <a:ext cx="810373" cy="877350"/>
                <a:chOff x="4016692" y="991573"/>
                <a:chExt cx="1137284" cy="1192844"/>
              </a:xfrm>
            </p:grpSpPr>
            <p:sp>
              <p:nvSpPr>
                <p:cNvPr id="19" name="Ellipse 18"/>
                <p:cNvSpPr/>
                <p:nvPr/>
              </p:nvSpPr>
              <p:spPr>
                <a:xfrm>
                  <a:off x="4368800" y="1318206"/>
                  <a:ext cx="433068" cy="412750"/>
                </a:xfrm>
                <a:prstGeom prst="ellipse">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Arc plein 19"/>
                <p:cNvSpPr/>
                <p:nvPr/>
              </p:nvSpPr>
              <p:spPr>
                <a:xfrm>
                  <a:off x="4016692" y="991573"/>
                  <a:ext cx="1137284" cy="1192844"/>
                </a:xfrm>
                <a:prstGeom prst="blockArc">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1" name="ZoneTexte 20"/>
              <p:cNvSpPr txBox="1"/>
              <p:nvPr/>
            </p:nvSpPr>
            <p:spPr>
              <a:xfrm>
                <a:off x="6531448" y="555668"/>
                <a:ext cx="1348173" cy="578337"/>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Structure C-</a:t>
                </a:r>
                <a:r>
                  <a:rPr lang="fr-FR" sz="900" dirty="0" err="1">
                    <a:latin typeface="Times New Roman" panose="02020603050405020304" pitchFamily="18" charset="0"/>
                    <a:cs typeface="Times New Roman" panose="02020603050405020304" pitchFamily="18" charset="0"/>
                  </a:rPr>
                  <a:t>shape</a:t>
                </a:r>
                <a:r>
                  <a:rPr lang="fr-FR" sz="900" dirty="0">
                    <a:latin typeface="Times New Roman" panose="02020603050405020304" pitchFamily="18" charset="0"/>
                    <a:cs typeface="Times New Roman" panose="02020603050405020304" pitchFamily="18" charset="0"/>
                  </a:rPr>
                  <a:t> : </a:t>
                </a:r>
              </a:p>
              <a:p>
                <a:r>
                  <a:rPr lang="fr-FR" sz="900" dirty="0">
                    <a:solidFill>
                      <a:srgbClr val="FF0000"/>
                    </a:solidFill>
                    <a:latin typeface="Times New Roman" panose="02020603050405020304" pitchFamily="18" charset="0"/>
                    <a:cs typeface="Times New Roman" panose="02020603050405020304" pitchFamily="18" charset="0"/>
                  </a:rPr>
                  <a:t>PTV</a:t>
                </a:r>
              </a:p>
              <a:p>
                <a:r>
                  <a:rPr lang="fr-FR" sz="900" dirty="0">
                    <a:solidFill>
                      <a:srgbClr val="00B050"/>
                    </a:solidFill>
                    <a:latin typeface="Times New Roman" panose="02020603050405020304" pitchFamily="18" charset="0"/>
                    <a:cs typeface="Times New Roman" panose="02020603050405020304" pitchFamily="18" charset="0"/>
                  </a:rPr>
                  <a:t>OAR</a:t>
                </a:r>
              </a:p>
            </p:txBody>
          </p:sp>
          <p:grpSp>
            <p:nvGrpSpPr>
              <p:cNvPr id="26" name="Groupe 25"/>
              <p:cNvGrpSpPr/>
              <p:nvPr/>
            </p:nvGrpSpPr>
            <p:grpSpPr>
              <a:xfrm>
                <a:off x="5676788" y="1350163"/>
                <a:ext cx="554727" cy="766413"/>
                <a:chOff x="4315459" y="2093660"/>
                <a:chExt cx="539750" cy="834205"/>
              </a:xfrm>
            </p:grpSpPr>
            <p:sp>
              <p:nvSpPr>
                <p:cNvPr id="22" name="Ellipse 21"/>
                <p:cNvSpPr/>
                <p:nvPr/>
              </p:nvSpPr>
              <p:spPr>
                <a:xfrm>
                  <a:off x="4315459" y="2093660"/>
                  <a:ext cx="539750" cy="349250"/>
                </a:xfrm>
                <a:prstGeom prst="ellipse">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rganigramme : Données stockées 22"/>
                <p:cNvSpPr/>
                <p:nvPr/>
              </p:nvSpPr>
              <p:spPr>
                <a:xfrm rot="5400000">
                  <a:off x="4445316" y="2389825"/>
                  <a:ext cx="280034" cy="391089"/>
                </a:xfrm>
                <a:prstGeom prst="flowChartOnlineStorag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4426584" y="2683363"/>
                  <a:ext cx="290832" cy="244502"/>
                </a:xfrm>
                <a:prstGeom prst="ellipse">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ZoneTexte 24"/>
              <p:cNvSpPr txBox="1"/>
              <p:nvPr/>
            </p:nvSpPr>
            <p:spPr>
              <a:xfrm>
                <a:off x="6531450" y="1360469"/>
                <a:ext cx="1225549" cy="736066"/>
              </a:xfrm>
              <a:prstGeom prst="rect">
                <a:avLst/>
              </a:prstGeom>
              <a:noFill/>
              <a:ln>
                <a:noFill/>
              </a:ln>
            </p:spPr>
            <p:txBody>
              <a:bodyPr wrap="square" rtlCol="0">
                <a:spAutoFit/>
              </a:bodyPr>
              <a:lstStyle/>
              <a:p>
                <a:r>
                  <a:rPr lang="fr-FR" sz="900" dirty="0">
                    <a:latin typeface="Times New Roman" panose="02020603050405020304" pitchFamily="18" charset="0"/>
                    <a:cs typeface="Times New Roman" panose="02020603050405020304" pitchFamily="18" charset="0"/>
                  </a:rPr>
                  <a:t>Structure prostate : </a:t>
                </a:r>
              </a:p>
              <a:p>
                <a:r>
                  <a:rPr lang="fr-FR" sz="900" dirty="0">
                    <a:solidFill>
                      <a:srgbClr val="FF0000"/>
                    </a:solidFill>
                    <a:latin typeface="Times New Roman" panose="02020603050405020304" pitchFamily="18" charset="0"/>
                    <a:cs typeface="Times New Roman" panose="02020603050405020304" pitchFamily="18" charset="0"/>
                  </a:rPr>
                  <a:t>PTV</a:t>
                </a:r>
              </a:p>
              <a:p>
                <a:r>
                  <a:rPr lang="fr-FR" sz="900" dirty="0">
                    <a:solidFill>
                      <a:schemeClr val="accent4">
                        <a:lumMod val="50000"/>
                      </a:schemeClr>
                    </a:solidFill>
                    <a:latin typeface="Times New Roman" panose="02020603050405020304" pitchFamily="18" charset="0"/>
                    <a:cs typeface="Times New Roman" panose="02020603050405020304" pitchFamily="18" charset="0"/>
                  </a:rPr>
                  <a:t>Rectum</a:t>
                </a:r>
              </a:p>
              <a:p>
                <a:r>
                  <a:rPr lang="fr-FR" sz="900" dirty="0">
                    <a:solidFill>
                      <a:srgbClr val="FFFF00"/>
                    </a:solidFill>
                    <a:latin typeface="Times New Roman" panose="02020603050405020304" pitchFamily="18" charset="0"/>
                    <a:cs typeface="Times New Roman" panose="02020603050405020304" pitchFamily="18" charset="0"/>
                  </a:rPr>
                  <a:t>Vessie</a:t>
                </a:r>
              </a:p>
            </p:txBody>
          </p:sp>
          <p:cxnSp>
            <p:nvCxnSpPr>
              <p:cNvPr id="7" name="Connecteur droit 6"/>
              <p:cNvCxnSpPr/>
              <p:nvPr/>
            </p:nvCxnSpPr>
            <p:spPr>
              <a:xfrm flipV="1">
                <a:off x="5237826" y="1220686"/>
                <a:ext cx="1882274" cy="315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ZoneTexte 33"/>
            <p:cNvSpPr txBox="1"/>
            <p:nvPr/>
          </p:nvSpPr>
          <p:spPr>
            <a:xfrm>
              <a:off x="6659525" y="4010079"/>
              <a:ext cx="2154757" cy="246221"/>
            </a:xfrm>
            <a:prstGeom prst="rect">
              <a:avLst/>
            </a:prstGeom>
            <a:noFill/>
          </p:spPr>
          <p:txBody>
            <a:bodyPr wrap="none" rtlCol="0">
              <a:spAutoFit/>
            </a:bodyPr>
            <a:lstStyle/>
            <a:p>
              <a:r>
                <a:rPr lang="fr-FR" sz="1000" i="1" dirty="0">
                  <a:solidFill>
                    <a:schemeClr val="bg1">
                      <a:lumMod val="50000"/>
                    </a:schemeClr>
                  </a:solidFill>
                  <a:latin typeface="Times New Roman" panose="02020603050405020304" pitchFamily="18" charset="0"/>
                  <a:cs typeface="Times New Roman" panose="02020603050405020304" pitchFamily="18" charset="0"/>
                </a:rPr>
                <a:t>Montage expérimental pour la mesure</a:t>
              </a:r>
            </a:p>
          </p:txBody>
        </p:sp>
      </p:grpSp>
      <p:pic>
        <p:nvPicPr>
          <p:cNvPr id="37" name="Image 36"/>
          <p:cNvPicPr>
            <a:picLocks noChangeAspect="1"/>
          </p:cNvPicPr>
          <p:nvPr/>
        </p:nvPicPr>
        <p:blipFill rotWithShape="1">
          <a:blip r:embed="rId2"/>
          <a:srcRect l="13610" t="12303" r="14168" b="16167"/>
          <a:stretch/>
        </p:blipFill>
        <p:spPr>
          <a:xfrm>
            <a:off x="2769117" y="1071443"/>
            <a:ext cx="272398" cy="291023"/>
          </a:xfrm>
          <a:prstGeom prst="rect">
            <a:avLst/>
          </a:prstGeom>
        </p:spPr>
      </p:pic>
      <p:pic>
        <p:nvPicPr>
          <p:cNvPr id="39" name="Image 38"/>
          <p:cNvPicPr>
            <a:picLocks noChangeAspect="1"/>
          </p:cNvPicPr>
          <p:nvPr/>
        </p:nvPicPr>
        <p:blipFill rotWithShape="1">
          <a:blip r:embed="rId3"/>
          <a:srcRect l="34597" t="27841" r="33697" b="32904"/>
          <a:stretch/>
        </p:blipFill>
        <p:spPr>
          <a:xfrm>
            <a:off x="4017705" y="3268451"/>
            <a:ext cx="360366" cy="446167"/>
          </a:xfrm>
          <a:prstGeom prst="rect">
            <a:avLst/>
          </a:prstGeom>
        </p:spPr>
      </p:pic>
      <p:cxnSp>
        <p:nvCxnSpPr>
          <p:cNvPr id="33" name="Connecteur droit avec flèche 32"/>
          <p:cNvCxnSpPr/>
          <p:nvPr/>
        </p:nvCxnSpPr>
        <p:spPr>
          <a:xfrm flipH="1">
            <a:off x="2484924" y="3051720"/>
            <a:ext cx="222687" cy="24639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2700781" y="3787302"/>
            <a:ext cx="373159" cy="28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flipV="1">
            <a:off x="2644140" y="4305587"/>
            <a:ext cx="321288" cy="1740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565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lgn="just"/>
            <a:r>
              <a:rPr lang="fr-FR" b="0" dirty="0">
                <a:latin typeface="Times New Roman" panose="02020603050405020304" pitchFamily="18" charset="0"/>
                <a:cs typeface="Times New Roman" panose="02020603050405020304" pitchFamily="18" charset="0"/>
              </a:rPr>
              <a:t>Pour valider la modélisation, la dernière étape est de réaliser des contrôles de type End-to-End. </a:t>
            </a:r>
          </a:p>
          <a:p>
            <a:pPr algn="just"/>
            <a:r>
              <a:rPr lang="fr-FR" b="0" dirty="0">
                <a:latin typeface="Times New Roman" panose="02020603050405020304" pitchFamily="18" charset="0"/>
                <a:cs typeface="Times New Roman" panose="02020603050405020304" pitchFamily="18" charset="0"/>
              </a:rPr>
              <a:t>Ce qui équivaut à planifier les localisations qui seront pris en charge avec cette nouvelle énergie et de recalculer la dose dans les différents fantômes. </a:t>
            </a:r>
          </a:p>
          <a:p>
            <a:pPr algn="just"/>
            <a:r>
              <a:rPr lang="fr-FR" b="0" dirty="0">
                <a:latin typeface="Times New Roman" panose="02020603050405020304" pitchFamily="18" charset="0"/>
                <a:cs typeface="Times New Roman" panose="02020603050405020304" pitchFamily="18" charset="0"/>
              </a:rPr>
              <a:t>Il peut être pertinent de réaliser ce contrôle avec des films et un fantôme anthropomorphique en plus de l’</a:t>
            </a:r>
            <a:r>
              <a:rPr lang="fr-FR" b="0" dirty="0" err="1">
                <a:latin typeface="Times New Roman" panose="02020603050405020304" pitchFamily="18" charset="0"/>
                <a:cs typeface="Times New Roman" panose="02020603050405020304" pitchFamily="18" charset="0"/>
              </a:rPr>
              <a:t>Octavius</a:t>
            </a:r>
            <a:r>
              <a:rPr lang="fr-FR" b="0" dirty="0">
                <a:latin typeface="Times New Roman" panose="02020603050405020304" pitchFamily="18" charset="0"/>
                <a:cs typeface="Times New Roman" panose="02020603050405020304" pitchFamily="18" charset="0"/>
              </a:rPr>
              <a:t> 4D.</a:t>
            </a: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4. Validation</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D) End-to-End</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grpSp>
        <p:nvGrpSpPr>
          <p:cNvPr id="6" name="Groupe 5"/>
          <p:cNvGrpSpPr/>
          <p:nvPr/>
        </p:nvGrpSpPr>
        <p:grpSpPr>
          <a:xfrm>
            <a:off x="4010916" y="2506731"/>
            <a:ext cx="2163594" cy="1412537"/>
            <a:chOff x="5400067" y="2530408"/>
            <a:chExt cx="2857500" cy="1910029"/>
          </a:xfrm>
        </p:grpSpPr>
        <p:pic>
          <p:nvPicPr>
            <p:cNvPr id="7" name="Image 6"/>
            <p:cNvPicPr>
              <a:picLocks noChangeAspect="1"/>
            </p:cNvPicPr>
            <p:nvPr/>
          </p:nvPicPr>
          <p:blipFill>
            <a:blip r:embed="rId2"/>
            <a:stretch>
              <a:fillRect/>
            </a:stretch>
          </p:blipFill>
          <p:spPr>
            <a:xfrm>
              <a:off x="5400067" y="2530408"/>
              <a:ext cx="2857500" cy="1600200"/>
            </a:xfrm>
            <a:prstGeom prst="rect">
              <a:avLst/>
            </a:prstGeom>
          </p:spPr>
        </p:pic>
        <p:sp>
          <p:nvSpPr>
            <p:cNvPr id="8" name="ZoneTexte 7"/>
            <p:cNvSpPr txBox="1"/>
            <p:nvPr/>
          </p:nvSpPr>
          <p:spPr>
            <a:xfrm>
              <a:off x="5933872" y="4163438"/>
              <a:ext cx="2133600" cy="276999"/>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Fantôme CIRS thorax</a:t>
              </a:r>
            </a:p>
          </p:txBody>
        </p:sp>
      </p:grpSp>
      <p:grpSp>
        <p:nvGrpSpPr>
          <p:cNvPr id="10" name="Groupe 9"/>
          <p:cNvGrpSpPr/>
          <p:nvPr/>
        </p:nvGrpSpPr>
        <p:grpSpPr>
          <a:xfrm>
            <a:off x="2366112" y="2506731"/>
            <a:ext cx="2163594" cy="1524825"/>
            <a:chOff x="2628494" y="2607353"/>
            <a:chExt cx="2857500" cy="2061865"/>
          </a:xfrm>
        </p:grpSpPr>
        <p:pic>
          <p:nvPicPr>
            <p:cNvPr id="5" name="Image 4"/>
            <p:cNvPicPr>
              <a:picLocks noChangeAspect="1"/>
            </p:cNvPicPr>
            <p:nvPr/>
          </p:nvPicPr>
          <p:blipFill>
            <a:blip r:embed="rId3"/>
            <a:stretch>
              <a:fillRect/>
            </a:stretch>
          </p:blipFill>
          <p:spPr>
            <a:xfrm>
              <a:off x="2628494" y="2607353"/>
              <a:ext cx="2857500" cy="1600200"/>
            </a:xfrm>
            <a:prstGeom prst="rect">
              <a:avLst/>
            </a:prstGeom>
          </p:spPr>
        </p:pic>
        <p:sp>
          <p:nvSpPr>
            <p:cNvPr id="9" name="ZoneTexte 8"/>
            <p:cNvSpPr txBox="1"/>
            <p:nvPr/>
          </p:nvSpPr>
          <p:spPr>
            <a:xfrm>
              <a:off x="2990444" y="4207553"/>
              <a:ext cx="2133600" cy="461665"/>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Fantôme STEEV avec insert pour film</a:t>
              </a:r>
            </a:p>
          </p:txBody>
        </p:sp>
      </p:grpSp>
      <p:pic>
        <p:nvPicPr>
          <p:cNvPr id="11" name="Image 10"/>
          <p:cNvPicPr>
            <a:picLocks noChangeAspect="1"/>
          </p:cNvPicPr>
          <p:nvPr/>
        </p:nvPicPr>
        <p:blipFill>
          <a:blip r:embed="rId4"/>
          <a:stretch>
            <a:fillRect/>
          </a:stretch>
        </p:blipFill>
        <p:spPr>
          <a:xfrm>
            <a:off x="414013" y="2676563"/>
            <a:ext cx="1859441" cy="1041578"/>
          </a:xfrm>
          <a:prstGeom prst="rect">
            <a:avLst/>
          </a:prstGeom>
        </p:spPr>
      </p:pic>
      <p:sp>
        <p:nvSpPr>
          <p:cNvPr id="12" name="ZoneTexte 11"/>
          <p:cNvSpPr txBox="1"/>
          <p:nvPr/>
        </p:nvSpPr>
        <p:spPr>
          <a:xfrm>
            <a:off x="535991" y="3754557"/>
            <a:ext cx="1615484" cy="276999"/>
          </a:xfrm>
          <a:prstGeom prst="rect">
            <a:avLst/>
          </a:prstGeom>
          <a:noFill/>
        </p:spPr>
        <p:txBody>
          <a:bodyPr wrap="square" rtlCol="0">
            <a:spAutoFit/>
          </a:bodyPr>
          <a:lstStyle/>
          <a:p>
            <a:pPr algn="ctr"/>
            <a:r>
              <a:rPr lang="fr-FR" sz="1200" dirty="0">
                <a:solidFill>
                  <a:schemeClr val="bg1">
                    <a:lumMod val="50000"/>
                  </a:schemeClr>
                </a:solidFill>
                <a:latin typeface="Times New Roman" panose="02020603050405020304" pitchFamily="18" charset="0"/>
                <a:cs typeface="Times New Roman" panose="02020603050405020304" pitchFamily="18" charset="0"/>
              </a:rPr>
              <a:t>Fantôme </a:t>
            </a:r>
            <a:r>
              <a:rPr lang="fr-FR" sz="1200" dirty="0" err="1">
                <a:solidFill>
                  <a:schemeClr val="bg1">
                    <a:lumMod val="50000"/>
                  </a:schemeClr>
                </a:solidFill>
                <a:latin typeface="Times New Roman" panose="02020603050405020304" pitchFamily="18" charset="0"/>
                <a:cs typeface="Times New Roman" panose="02020603050405020304" pitchFamily="18" charset="0"/>
              </a:rPr>
              <a:t>Octavius</a:t>
            </a:r>
            <a:r>
              <a:rPr lang="fr-FR" sz="1200" dirty="0">
                <a:solidFill>
                  <a:schemeClr val="bg1">
                    <a:lumMod val="50000"/>
                  </a:schemeClr>
                </a:solidFill>
                <a:latin typeface="Times New Roman" panose="02020603050405020304" pitchFamily="18" charset="0"/>
                <a:cs typeface="Times New Roman" panose="02020603050405020304" pitchFamily="18" charset="0"/>
              </a:rPr>
              <a:t> 4D</a:t>
            </a:r>
          </a:p>
        </p:txBody>
      </p:sp>
      <p:graphicFrame>
        <p:nvGraphicFramePr>
          <p:cNvPr id="13" name="Tableau 12"/>
          <p:cNvGraphicFramePr>
            <a:graphicFrameLocks noGrp="1"/>
          </p:cNvGraphicFramePr>
          <p:nvPr>
            <p:extLst>
              <p:ext uri="{D42A27DB-BD31-4B8C-83A1-F6EECF244321}">
                <p14:modId xmlns:p14="http://schemas.microsoft.com/office/powerpoint/2010/main" val="157084317"/>
              </p:ext>
            </p:extLst>
          </p:nvPr>
        </p:nvGraphicFramePr>
        <p:xfrm>
          <a:off x="6518287" y="2408555"/>
          <a:ext cx="1653286" cy="2407920"/>
        </p:xfrm>
        <a:graphic>
          <a:graphicData uri="http://schemas.openxmlformats.org/drawingml/2006/table">
            <a:tbl>
              <a:tblPr firstRow="1" bandRow="1">
                <a:tableStyleId>{10A1B5D5-9B99-4C35-A422-299274C87663}</a:tableStyleId>
              </a:tblPr>
              <a:tblGrid>
                <a:gridCol w="1653286">
                  <a:extLst>
                    <a:ext uri="{9D8B030D-6E8A-4147-A177-3AD203B41FA5}">
                      <a16:colId xmlns:a16="http://schemas.microsoft.com/office/drawing/2014/main" val="3149355718"/>
                    </a:ext>
                  </a:extLst>
                </a:gridCol>
              </a:tblGrid>
              <a:tr h="0">
                <a:tc>
                  <a:txBody>
                    <a:bodyPr/>
                    <a:lstStyle/>
                    <a:p>
                      <a:pPr algn="ctr"/>
                      <a:r>
                        <a:rPr lang="fr-FR" sz="1100" dirty="0" smtClean="0">
                          <a:latin typeface="Times New Roman" panose="02020603050405020304" pitchFamily="18" charset="0"/>
                          <a:cs typeface="Times New Roman" panose="02020603050405020304" pitchFamily="18" charset="0"/>
                        </a:rPr>
                        <a:t>Plans envisagés pour la</a:t>
                      </a:r>
                      <a:r>
                        <a:rPr lang="fr-FR" sz="1100" baseline="0" dirty="0" smtClean="0">
                          <a:latin typeface="Times New Roman" panose="02020603050405020304" pitchFamily="18" charset="0"/>
                          <a:cs typeface="Times New Roman" panose="02020603050405020304" pitchFamily="18" charset="0"/>
                        </a:rPr>
                        <a:t> validation</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4571689"/>
                  </a:ext>
                </a:extLst>
              </a:tr>
              <a:tr h="0">
                <a:tc>
                  <a:txBody>
                    <a:bodyPr/>
                    <a:lstStyle/>
                    <a:p>
                      <a:pPr algn="ctr"/>
                      <a:r>
                        <a:rPr lang="fr-FR" sz="1100" dirty="0" smtClean="0">
                          <a:latin typeface="Times New Roman" panose="02020603050405020304" pitchFamily="18" charset="0"/>
                          <a:cs typeface="Times New Roman" panose="02020603050405020304" pitchFamily="18" charset="0"/>
                        </a:rPr>
                        <a:t>EIT avec protection</a:t>
                      </a:r>
                      <a:r>
                        <a:rPr lang="fr-FR" sz="1100" baseline="0" dirty="0" smtClean="0">
                          <a:latin typeface="Times New Roman" panose="02020603050405020304" pitchFamily="18" charset="0"/>
                          <a:cs typeface="Times New Roman" panose="02020603050405020304" pitchFamily="18" charset="0"/>
                        </a:rPr>
                        <a:t> hippocampique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2551793"/>
                  </a:ext>
                </a:extLst>
              </a:tr>
              <a:tr h="0">
                <a:tc>
                  <a:txBody>
                    <a:bodyPr/>
                    <a:lstStyle/>
                    <a:p>
                      <a:pPr algn="ctr"/>
                      <a:r>
                        <a:rPr lang="fr-FR" sz="1100" dirty="0" smtClean="0">
                          <a:latin typeface="Times New Roman" panose="02020603050405020304" pitchFamily="18" charset="0"/>
                          <a:cs typeface="Times New Roman" panose="02020603050405020304" pitchFamily="18" charset="0"/>
                        </a:rPr>
                        <a:t>Loge prostatique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03425795"/>
                  </a:ext>
                </a:extLst>
              </a:tr>
              <a:tr h="0">
                <a:tc>
                  <a:txBody>
                    <a:bodyPr/>
                    <a:lstStyle/>
                    <a:p>
                      <a:pPr algn="ctr"/>
                      <a:r>
                        <a:rPr lang="fr-FR" sz="1100" dirty="0" smtClean="0">
                          <a:latin typeface="Times New Roman" panose="02020603050405020304" pitchFamily="18" charset="0"/>
                          <a:cs typeface="Times New Roman" panose="02020603050405020304" pitchFamily="18" charset="0"/>
                        </a:rPr>
                        <a:t>Ethmoïde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4272874"/>
                  </a:ext>
                </a:extLst>
              </a:tr>
              <a:tr h="0">
                <a:tc>
                  <a:txBody>
                    <a:bodyPr/>
                    <a:lstStyle/>
                    <a:p>
                      <a:pPr algn="ctr"/>
                      <a:r>
                        <a:rPr lang="fr-FR" sz="1100" dirty="0" err="1" smtClean="0">
                          <a:latin typeface="Times New Roman" panose="02020603050405020304" pitchFamily="18" charset="0"/>
                          <a:cs typeface="Times New Roman" panose="02020603050405020304" pitchFamily="18" charset="0"/>
                        </a:rPr>
                        <a:t>Glioblastome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8887880"/>
                  </a:ext>
                </a:extLst>
              </a:tr>
              <a:tr h="0">
                <a:tc>
                  <a:txBody>
                    <a:bodyPr/>
                    <a:lstStyle/>
                    <a:p>
                      <a:pPr algn="ctr"/>
                      <a:r>
                        <a:rPr lang="fr-FR" sz="1100" dirty="0" smtClean="0">
                          <a:latin typeface="Times New Roman" panose="02020603050405020304" pitchFamily="18" charset="0"/>
                          <a:cs typeface="Times New Roman" panose="02020603050405020304" pitchFamily="18" charset="0"/>
                        </a:rPr>
                        <a:t>Stéréo Rachidienne</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7737873"/>
                  </a:ext>
                </a:extLst>
              </a:tr>
              <a:tr h="0">
                <a:tc>
                  <a:txBody>
                    <a:bodyPr/>
                    <a:lstStyle/>
                    <a:p>
                      <a:pPr algn="ctr"/>
                      <a:r>
                        <a:rPr lang="fr-FR" sz="1100" dirty="0" smtClean="0">
                          <a:latin typeface="Times New Roman" panose="02020603050405020304" pitchFamily="18" charset="0"/>
                          <a:cs typeface="Times New Roman" panose="02020603050405020304" pitchFamily="18" charset="0"/>
                        </a:rPr>
                        <a:t>Pancréas</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3305398"/>
                  </a:ext>
                </a:extLst>
              </a:tr>
              <a:tr h="0">
                <a:tc>
                  <a:txBody>
                    <a:bodyPr/>
                    <a:lstStyle/>
                    <a:p>
                      <a:pPr algn="ctr"/>
                      <a:r>
                        <a:rPr lang="fr-FR" sz="1100" dirty="0" smtClean="0">
                          <a:latin typeface="Times New Roman" panose="02020603050405020304" pitchFamily="18" charset="0"/>
                          <a:cs typeface="Times New Roman" panose="02020603050405020304" pitchFamily="18" charset="0"/>
                        </a:rPr>
                        <a:t>Larynx</a:t>
                      </a:r>
                      <a:endParaRPr lang="fr-FR"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4110369"/>
                  </a:ext>
                </a:extLst>
              </a:tr>
            </a:tbl>
          </a:graphicData>
        </a:graphic>
      </p:graphicFrame>
    </p:spTree>
    <p:extLst>
      <p:ext uri="{BB962C8B-B14F-4D97-AF65-F5344CB8AC3E}">
        <p14:creationId xmlns:p14="http://schemas.microsoft.com/office/powerpoint/2010/main" val="33417471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b="0" dirty="0">
                <a:latin typeface="Times New Roman" panose="02020603050405020304" pitchFamily="18" charset="0"/>
                <a:cs typeface="Times New Roman" panose="02020603050405020304" pitchFamily="18" charset="0"/>
              </a:rPr>
              <a:t>Nous observons une bonne corrélation entre la mesure et le modèle pour les champs statiques simples et centrés.</a:t>
            </a:r>
          </a:p>
          <a:p>
            <a:pPr algn="just"/>
            <a:r>
              <a:rPr lang="fr-FR" b="0" dirty="0">
                <a:latin typeface="Times New Roman" panose="02020603050405020304" pitchFamily="18" charset="0"/>
                <a:cs typeface="Times New Roman" panose="02020603050405020304" pitchFamily="18" charset="0"/>
              </a:rPr>
              <a:t>Le champ statique de la chaise montre que la mesure est concordante avec le modèle lorsque le détecteur se situe dans le </a:t>
            </a:r>
            <a:r>
              <a:rPr lang="fr-FR" b="0" dirty="0" smtClean="0">
                <a:latin typeface="Times New Roman" panose="02020603050405020304" pitchFamily="18" charset="0"/>
                <a:cs typeface="Times New Roman" panose="02020603050405020304" pitchFamily="18" charset="0"/>
              </a:rPr>
              <a:t>champ et pas trop proche du bord du champ. </a:t>
            </a:r>
            <a:r>
              <a:rPr lang="fr-FR" b="0" dirty="0">
                <a:latin typeface="Times New Roman" panose="02020603050405020304" pitchFamily="18" charset="0"/>
                <a:cs typeface="Times New Roman" panose="02020603050405020304" pitchFamily="18" charset="0"/>
              </a:rPr>
              <a:t>A l’inverse, les résultats sont plutôt décevants lorsque la chambre est située sous les lames.</a:t>
            </a:r>
          </a:p>
          <a:p>
            <a:pPr algn="just"/>
            <a:r>
              <a:rPr lang="fr-FR" b="0" dirty="0">
                <a:latin typeface="Times New Roman" panose="02020603050405020304" pitchFamily="18" charset="0"/>
                <a:cs typeface="Times New Roman" panose="02020603050405020304" pitchFamily="18" charset="0"/>
              </a:rPr>
              <a:t>Pour les champs IMRT et VMAT, nous observons que lorsque la mesure et la planification sont situés à l’</a:t>
            </a:r>
            <a:r>
              <a:rPr lang="fr-FR" b="0" dirty="0" err="1">
                <a:latin typeface="Times New Roman" panose="02020603050405020304" pitchFamily="18" charset="0"/>
                <a:cs typeface="Times New Roman" panose="02020603050405020304" pitchFamily="18" charset="0"/>
              </a:rPr>
              <a:t>isocentre</a:t>
            </a:r>
            <a:r>
              <a:rPr lang="fr-FR" b="0" dirty="0">
                <a:latin typeface="Times New Roman" panose="02020603050405020304" pitchFamily="18" charset="0"/>
                <a:cs typeface="Times New Roman" panose="02020603050405020304" pitchFamily="18" charset="0"/>
              </a:rPr>
              <a:t>, donc dans la cible, les résultats sont très encourageants. Pour les mesures </a:t>
            </a:r>
            <a:r>
              <a:rPr lang="fr-FR" b="0" dirty="0" smtClean="0">
                <a:latin typeface="Times New Roman" panose="02020603050405020304" pitchFamily="18" charset="0"/>
                <a:cs typeface="Times New Roman" panose="02020603050405020304" pitchFamily="18" charset="0"/>
              </a:rPr>
              <a:t>dans le gradient de dose, </a:t>
            </a:r>
            <a:r>
              <a:rPr lang="fr-FR" b="0" dirty="0">
                <a:latin typeface="Times New Roman" panose="02020603050405020304" pitchFamily="18" charset="0"/>
                <a:cs typeface="Times New Roman" panose="02020603050405020304" pitchFamily="18" charset="0"/>
              </a:rPr>
              <a:t>les résultats sont moins satisfaisants.</a:t>
            </a:r>
          </a:p>
          <a:p>
            <a:pPr algn="just"/>
            <a:r>
              <a:rPr lang="fr-FR" b="0" dirty="0">
                <a:latin typeface="Times New Roman" panose="02020603050405020304" pitchFamily="18" charset="0"/>
                <a:cs typeface="Times New Roman" panose="02020603050405020304" pitchFamily="18" charset="0"/>
              </a:rPr>
              <a:t>Les résultats des tests End-to-End seront un bon indicateur de la qualité du </a:t>
            </a:r>
            <a:r>
              <a:rPr lang="fr-FR" b="0" dirty="0" smtClean="0">
                <a:latin typeface="Times New Roman" panose="02020603050405020304" pitchFamily="18" charset="0"/>
                <a:cs typeface="Times New Roman" panose="02020603050405020304" pitchFamily="18" charset="0"/>
              </a:rPr>
              <a:t>modèle avec de la modulation plus importante et sur des localisations traitées couramment sur cet appareil au CRG.</a:t>
            </a:r>
            <a:endParaRPr lang="fr-FR" b="0" dirty="0">
              <a:latin typeface="Times New Roman" panose="02020603050405020304" pitchFamily="18" charset="0"/>
              <a:cs typeface="Times New Roman" panose="02020603050405020304" pitchFamily="18" charset="0"/>
            </a:endParaRP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5. Conclusion &amp; discussion</a:t>
            </a:r>
          </a:p>
        </p:txBody>
      </p:sp>
      <p:sp>
        <p:nvSpPr>
          <p:cNvPr id="4" name="Espace réservé du texte 3"/>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39773348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AAPM TG-159, </a:t>
            </a:r>
            <a:r>
              <a:rPr lang="en-US" b="0" i="1" dirty="0">
                <a:latin typeface="Times New Roman" panose="02020603050405020304" pitchFamily="18" charset="0"/>
                <a:cs typeface="Times New Roman" panose="02020603050405020304" pitchFamily="18" charset="0"/>
              </a:rPr>
              <a:t>Instructions for Planning, Measurement, and Analysis </a:t>
            </a:r>
            <a:r>
              <a:rPr lang="en-US" b="0" dirty="0">
                <a:latin typeface="Times New Roman" panose="02020603050405020304" pitchFamily="18" charset="0"/>
                <a:cs typeface="Times New Roman" panose="02020603050405020304" pitchFamily="18" charset="0"/>
              </a:rPr>
              <a:t>(2009) </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Lee et Kim, </a:t>
            </a:r>
            <a:r>
              <a:rPr lang="en-US" b="0" i="1" dirty="0">
                <a:latin typeface="Times New Roman" panose="02020603050405020304" pitchFamily="18" charset="0"/>
                <a:cs typeface="Times New Roman" panose="02020603050405020304" pitchFamily="18" charset="0"/>
              </a:rPr>
              <a:t>Commissioning of the </a:t>
            </a:r>
            <a:r>
              <a:rPr lang="en-US" b="0" i="1" dirty="0" err="1">
                <a:latin typeface="Times New Roman" panose="02020603050405020304" pitchFamily="18" charset="0"/>
                <a:cs typeface="Times New Roman" panose="02020603050405020304" pitchFamily="18" charset="0"/>
              </a:rPr>
              <a:t>TrueBeam</a:t>
            </a:r>
            <a:r>
              <a:rPr lang="en-US" b="0" i="1" dirty="0">
                <a:latin typeface="Times New Roman" panose="02020603050405020304" pitchFamily="18" charset="0"/>
                <a:cs typeface="Times New Roman" panose="02020603050405020304" pitchFamily="18" charset="0"/>
              </a:rPr>
              <a:t> </a:t>
            </a:r>
            <a:r>
              <a:rPr lang="en-US" b="0" i="1" dirty="0" err="1">
                <a:latin typeface="Times New Roman" panose="02020603050405020304" pitchFamily="18" charset="0"/>
                <a:cs typeface="Times New Roman" panose="02020603050405020304" pitchFamily="18" charset="0"/>
              </a:rPr>
              <a:t>STx</a:t>
            </a:r>
            <a:r>
              <a:rPr lang="en-US" b="0" i="1" dirty="0">
                <a:latin typeface="Times New Roman" panose="02020603050405020304" pitchFamily="18" charset="0"/>
                <a:cs typeface="Times New Roman" panose="02020603050405020304" pitchFamily="18" charset="0"/>
              </a:rPr>
              <a:t> 6 MV FFF Beam in the </a:t>
            </a:r>
            <a:r>
              <a:rPr lang="en-US" b="0" i="1" dirty="0" err="1">
                <a:latin typeface="Times New Roman" panose="02020603050405020304" pitchFamily="18" charset="0"/>
                <a:cs typeface="Times New Roman" panose="02020603050405020304" pitchFamily="18" charset="0"/>
              </a:rPr>
              <a:t>Raystation</a:t>
            </a:r>
            <a:r>
              <a:rPr lang="en-US" b="0" i="1" dirty="0">
                <a:latin typeface="Times New Roman" panose="02020603050405020304" pitchFamily="18" charset="0"/>
                <a:cs typeface="Times New Roman" panose="02020603050405020304" pitchFamily="18" charset="0"/>
              </a:rPr>
              <a:t> Treatment Planning System for SRS and SBRT Treatments </a:t>
            </a:r>
            <a:r>
              <a:rPr lang="en-US" b="0" dirty="0">
                <a:latin typeface="Times New Roman" panose="02020603050405020304" pitchFamily="18" charset="0"/>
                <a:cs typeface="Times New Roman" panose="02020603050405020304" pitchFamily="18" charset="0"/>
              </a:rPr>
              <a:t>(2021)</a:t>
            </a:r>
          </a:p>
          <a:p>
            <a:pPr marL="285750" indent="-285750">
              <a:buFont typeface="Arial" panose="020B0604020202020204" pitchFamily="34" charset="0"/>
              <a:buChar char="•"/>
            </a:pPr>
            <a:r>
              <a:rPr lang="en-US" b="0" dirty="0" err="1">
                <a:latin typeface="Times New Roman" panose="02020603050405020304" pitchFamily="18" charset="0"/>
                <a:cs typeface="Times New Roman" panose="02020603050405020304" pitchFamily="18" charset="0"/>
              </a:rPr>
              <a:t>Raysearch</a:t>
            </a:r>
            <a:r>
              <a:rPr lang="en-US" b="0" dirty="0">
                <a:latin typeface="Times New Roman" panose="02020603050405020304" pitchFamily="18" charset="0"/>
                <a:cs typeface="Times New Roman" panose="02020603050405020304" pitchFamily="18" charset="0"/>
              </a:rPr>
              <a:t> Laboratories, </a:t>
            </a:r>
            <a:r>
              <a:rPr lang="en-US" b="0" i="1" dirty="0" err="1">
                <a:latin typeface="Times New Roman" panose="02020603050405020304" pitchFamily="18" charset="0"/>
                <a:cs typeface="Times New Roman" panose="02020603050405020304" pitchFamily="18" charset="0"/>
              </a:rPr>
              <a:t>RayPhysics</a:t>
            </a:r>
            <a:r>
              <a:rPr lang="en-US" b="0" i="1" dirty="0">
                <a:latin typeface="Times New Roman" panose="02020603050405020304" pitchFamily="18" charset="0"/>
                <a:cs typeface="Times New Roman" panose="02020603050405020304" pitchFamily="18" charset="0"/>
              </a:rPr>
              <a:t> Manual </a:t>
            </a:r>
            <a:r>
              <a:rPr lang="en-US" b="0" i="1" dirty="0" err="1">
                <a:latin typeface="Times New Roman" panose="02020603050405020304" pitchFamily="18" charset="0"/>
                <a:cs typeface="Times New Roman" panose="02020603050405020304" pitchFamily="18" charset="0"/>
              </a:rPr>
              <a:t>Raystation</a:t>
            </a:r>
            <a:r>
              <a:rPr lang="en-US" b="0" i="1" dirty="0">
                <a:latin typeface="Times New Roman" panose="02020603050405020304" pitchFamily="18" charset="0"/>
                <a:cs typeface="Times New Roman" panose="02020603050405020304" pitchFamily="18" charset="0"/>
              </a:rPr>
              <a:t> 12A </a:t>
            </a:r>
            <a:r>
              <a:rPr lang="en-US" b="0" dirty="0">
                <a:latin typeface="Times New Roman" panose="02020603050405020304" pitchFamily="18" charset="0"/>
                <a:cs typeface="Times New Roman" panose="02020603050405020304" pitchFamily="18" charset="0"/>
              </a:rPr>
              <a:t>(2022)</a:t>
            </a:r>
          </a:p>
          <a:p>
            <a:pPr marL="285750" indent="-285750">
              <a:buFont typeface="Arial" panose="020B0604020202020204" pitchFamily="34" charset="0"/>
              <a:buChar char="•"/>
            </a:pPr>
            <a:r>
              <a:rPr lang="en-US" b="0" dirty="0" err="1">
                <a:latin typeface="Times New Roman" panose="02020603050405020304" pitchFamily="18" charset="0"/>
                <a:cs typeface="Times New Roman" panose="02020603050405020304" pitchFamily="18" charset="0"/>
              </a:rPr>
              <a:t>Raysearch</a:t>
            </a:r>
            <a:r>
              <a:rPr lang="en-US" b="0" dirty="0">
                <a:latin typeface="Times New Roman" panose="02020603050405020304" pitchFamily="18" charset="0"/>
                <a:cs typeface="Times New Roman" panose="02020603050405020304" pitchFamily="18" charset="0"/>
              </a:rPr>
              <a:t> Laboratories, </a:t>
            </a:r>
            <a:r>
              <a:rPr lang="en-US" b="0" i="1" dirty="0">
                <a:latin typeface="Times New Roman" panose="02020603050405020304" pitchFamily="18" charset="0"/>
                <a:cs typeface="Times New Roman" panose="02020603050405020304" pitchFamily="18" charset="0"/>
              </a:rPr>
              <a:t>Supports de Formation </a:t>
            </a:r>
            <a:r>
              <a:rPr lang="en-US" b="0" i="1" dirty="0" err="1">
                <a:latin typeface="Times New Roman" panose="02020603050405020304" pitchFamily="18" charset="0"/>
                <a:cs typeface="Times New Roman" panose="02020603050405020304" pitchFamily="18" charset="0"/>
              </a:rPr>
              <a:t>Rayphysics</a:t>
            </a:r>
            <a:r>
              <a:rPr lang="en-US" b="0" dirty="0">
                <a:latin typeface="Times New Roman" panose="02020603050405020304" pitchFamily="18" charset="0"/>
                <a:cs typeface="Times New Roman" panose="02020603050405020304" pitchFamily="18" charset="0"/>
              </a:rPr>
              <a:t> (2022)</a:t>
            </a:r>
            <a:endParaRPr lang="fr-FR"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0" dirty="0" err="1">
                <a:latin typeface="Times New Roman" panose="02020603050405020304" pitchFamily="18" charset="0"/>
                <a:cs typeface="Times New Roman" panose="02020603050405020304" pitchFamily="18" charset="0"/>
              </a:rPr>
              <a:t>Saez</a:t>
            </a:r>
            <a:r>
              <a:rPr lang="fr-FR" b="0" dirty="0">
                <a:latin typeface="Times New Roman" panose="02020603050405020304" pitchFamily="18" charset="0"/>
                <a:cs typeface="Times New Roman" panose="02020603050405020304" pitchFamily="18" charset="0"/>
              </a:rPr>
              <a:t> &amp; al, </a:t>
            </a:r>
            <a:r>
              <a:rPr lang="en-US" b="0" i="1" dirty="0">
                <a:latin typeface="Times New Roman" panose="02020603050405020304" pitchFamily="18" charset="0"/>
                <a:cs typeface="Times New Roman" panose="02020603050405020304" pitchFamily="18" charset="0"/>
              </a:rPr>
              <a:t>A novel procedure for determining the optimal MLC configuration parameters in treatment planning systems based on measurements with Farmer chamber </a:t>
            </a:r>
            <a:r>
              <a:rPr lang="en-US" b="0" dirty="0">
                <a:latin typeface="Times New Roman" panose="02020603050405020304" pitchFamily="18" charset="0"/>
                <a:cs typeface="Times New Roman" panose="02020603050405020304" pitchFamily="18" charset="0"/>
              </a:rPr>
              <a:t>(2020)</a:t>
            </a:r>
          </a:p>
        </p:txBody>
      </p:sp>
      <p:sp>
        <p:nvSpPr>
          <p:cNvPr id="3" name="Titre 2"/>
          <p:cNvSpPr>
            <a:spLocks noGrp="1"/>
          </p:cNvSpPr>
          <p:nvPr>
            <p:ph type="title"/>
          </p:nvPr>
        </p:nvSpPr>
        <p:spPr/>
        <p:txBody>
          <a:bodyPr/>
          <a:lstStyle/>
          <a:p>
            <a:r>
              <a:rPr lang="fr-FR" dirty="0" smtClean="0">
                <a:latin typeface="Times New Roman" panose="02020603050405020304" pitchFamily="18" charset="0"/>
                <a:cs typeface="Times New Roman" panose="02020603050405020304" pitchFamily="18" charset="0"/>
              </a:rPr>
              <a:t>6. bibliographie</a:t>
            </a:r>
            <a:endParaRPr lang="fr-FR" dirty="0">
              <a:latin typeface="Times New Roman" panose="02020603050405020304" pitchFamily="18" charset="0"/>
              <a:cs typeface="Times New Roman" panose="02020603050405020304" pitchFamily="18" charset="0"/>
            </a:endParaRPr>
          </a:p>
        </p:txBody>
      </p:sp>
      <p:sp>
        <p:nvSpPr>
          <p:cNvPr id="4" name="Espace réservé du texte 3"/>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19617313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p:txBody>
          <a:bodyPr/>
          <a:lstStyle/>
          <a:p>
            <a:pPr marL="342900" indent="-342900">
              <a:buFont typeface="+mj-lt"/>
              <a:buAutoNum type="arabicPeriod"/>
            </a:pPr>
            <a:r>
              <a:rPr lang="fr-FR"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MESURES</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MODÉLISATION</a:t>
            </a:r>
          </a:p>
          <a:p>
            <a:pPr lvl="1" indent="0">
              <a:buNone/>
            </a:pPr>
            <a:r>
              <a:rPr lang="fr-FR" dirty="0">
                <a:latin typeface="Times New Roman" panose="02020603050405020304" pitchFamily="18" charset="0"/>
                <a:cs typeface="Times New Roman" panose="02020603050405020304" pitchFamily="18" charset="0"/>
              </a:rPr>
              <a:t>A) CHAMPS MÂCHOIRES</a:t>
            </a:r>
          </a:p>
          <a:p>
            <a:pPr lvl="1" indent="0">
              <a:buNone/>
            </a:pPr>
            <a:r>
              <a:rPr lang="fr-FR" dirty="0">
                <a:latin typeface="Times New Roman" panose="02020603050405020304" pitchFamily="18" charset="0"/>
                <a:cs typeface="Times New Roman" panose="02020603050405020304" pitchFamily="18" charset="0"/>
              </a:rPr>
              <a:t>B) MLC</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VALIDATION</a:t>
            </a:r>
          </a:p>
          <a:p>
            <a:pPr lvl="1" indent="0">
              <a:buNone/>
            </a:pPr>
            <a:r>
              <a:rPr lang="fr-FR" dirty="0">
                <a:latin typeface="Times New Roman" panose="02020603050405020304" pitchFamily="18" charset="0"/>
                <a:cs typeface="Times New Roman" panose="02020603050405020304" pitchFamily="18" charset="0"/>
              </a:rPr>
              <a:t>A) MATÉRIEL ET MÉTHODE</a:t>
            </a:r>
          </a:p>
          <a:p>
            <a:pPr lvl="1" indent="0">
              <a:buNone/>
            </a:pPr>
            <a:r>
              <a:rPr lang="fr-FR" dirty="0">
                <a:latin typeface="Times New Roman" panose="02020603050405020304" pitchFamily="18" charset="0"/>
                <a:cs typeface="Times New Roman" panose="02020603050405020304" pitchFamily="18" charset="0"/>
              </a:rPr>
              <a:t>B) CHAMPS STATIQUES</a:t>
            </a:r>
          </a:p>
          <a:p>
            <a:pPr lvl="1" indent="0">
              <a:buNone/>
            </a:pPr>
            <a:r>
              <a:rPr lang="fr-FR" dirty="0">
                <a:latin typeface="Times New Roman" panose="02020603050405020304" pitchFamily="18" charset="0"/>
                <a:cs typeface="Times New Roman" panose="02020603050405020304" pitchFamily="18" charset="0"/>
              </a:rPr>
              <a:t>C) CHAMPS IMRT/VMAT</a:t>
            </a:r>
          </a:p>
          <a:p>
            <a:pPr lvl="1" indent="0">
              <a:buNone/>
            </a:pPr>
            <a:r>
              <a:rPr lang="fr-FR" dirty="0">
                <a:latin typeface="Times New Roman" panose="02020603050405020304" pitchFamily="18" charset="0"/>
                <a:cs typeface="Times New Roman" panose="02020603050405020304" pitchFamily="18" charset="0"/>
              </a:rPr>
              <a:t>D) </a:t>
            </a:r>
            <a:r>
              <a:rPr lang="fr-FR" dirty="0" smtClean="0">
                <a:latin typeface="Times New Roman" panose="02020603050405020304" pitchFamily="18" charset="0"/>
                <a:cs typeface="Times New Roman" panose="02020603050405020304" pitchFamily="18" charset="0"/>
              </a:rPr>
              <a:t>ENT-TO-END</a:t>
            </a:r>
            <a:endParaRPr lang="fr-F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CONCLUSION ET DISCUSSION</a:t>
            </a:r>
          </a:p>
          <a:p>
            <a:pPr marL="342900" indent="-342900">
              <a:buFont typeface="+mj-lt"/>
              <a:buAutoNum type="arabicPeriod"/>
            </a:pPr>
            <a:r>
              <a:rPr lang="fr-FR" dirty="0" smtClean="0">
                <a:latin typeface="Times New Roman" panose="02020603050405020304" pitchFamily="18" charset="0"/>
                <a:cs typeface="Times New Roman" panose="02020603050405020304" pitchFamily="18" charset="0"/>
              </a:rPr>
              <a:t>BIBLIOGRAPHIE</a:t>
            </a:r>
            <a:endParaRPr lang="fr-FR" dirty="0">
              <a:latin typeface="Times New Roman" panose="02020603050405020304" pitchFamily="18" charset="0"/>
              <a:cs typeface="Times New Roman" panose="02020603050405020304" pitchFamily="18" charset="0"/>
            </a:endParaRPr>
          </a:p>
          <a:p>
            <a:pPr lvl="1" indent="0">
              <a:buNone/>
            </a:pPr>
            <a:endParaRPr lang="fr-FR" dirty="0">
              <a:latin typeface="Times New Roman" panose="02020603050405020304" pitchFamily="18" charset="0"/>
              <a:cs typeface="Times New Roman" panose="02020603050405020304" pitchFamily="18" charset="0"/>
            </a:endParaRPr>
          </a:p>
          <a:p>
            <a:pPr lvl="1" indent="0">
              <a:buNone/>
            </a:pPr>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sp>
        <p:nvSpPr>
          <p:cNvPr id="4" name="Titre 3"/>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Sommaire</a:t>
            </a:r>
          </a:p>
        </p:txBody>
      </p:sp>
      <p:sp>
        <p:nvSpPr>
          <p:cNvPr id="6" name="Espace réservé du texte 5"/>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25561363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pPr algn="just"/>
            <a:r>
              <a:rPr lang="fr-FR" sz="1400" b="0" dirty="0">
                <a:latin typeface="Times New Roman" panose="02020603050405020304" pitchFamily="18" charset="0"/>
                <a:cs typeface="Times New Roman" panose="02020603050405020304" pitchFamily="18" charset="0"/>
              </a:rPr>
              <a:t>Pour le commissioning d’un appareil ou la mise en service d’une énergie, la </a:t>
            </a:r>
            <a:r>
              <a:rPr lang="fr-FR" sz="1400" dirty="0">
                <a:latin typeface="Times New Roman" panose="02020603050405020304" pitchFamily="18" charset="0"/>
                <a:cs typeface="Times New Roman" panose="02020603050405020304" pitchFamily="18" charset="0"/>
              </a:rPr>
              <a:t>modélisation</a:t>
            </a:r>
            <a:r>
              <a:rPr lang="fr-FR" sz="1400" b="0" dirty="0">
                <a:latin typeface="Times New Roman" panose="02020603050405020304" pitchFamily="18" charset="0"/>
                <a:cs typeface="Times New Roman" panose="02020603050405020304" pitchFamily="18" charset="0"/>
              </a:rPr>
              <a:t> fait partie intégrante du rôle du physicien et nécessite de la rigueur puisque chaque </a:t>
            </a:r>
            <a:r>
              <a:rPr lang="fr-FR" sz="1400" dirty="0">
                <a:latin typeface="Times New Roman" panose="02020603050405020304" pitchFamily="18" charset="0"/>
                <a:cs typeface="Times New Roman" panose="02020603050405020304" pitchFamily="18" charset="0"/>
              </a:rPr>
              <a:t>calcul</a:t>
            </a:r>
            <a:r>
              <a:rPr lang="fr-FR" sz="1400" b="0" dirty="0">
                <a:latin typeface="Times New Roman" panose="02020603050405020304" pitchFamily="18" charset="0"/>
                <a:cs typeface="Times New Roman" panose="02020603050405020304" pitchFamily="18" charset="0"/>
              </a:rPr>
              <a:t> de dose clinique dépendra de la qualité de la modélisation.</a:t>
            </a:r>
          </a:p>
          <a:p>
            <a:r>
              <a:rPr lang="fr-FR" sz="1400" b="0" dirty="0">
                <a:latin typeface="Times New Roman" panose="02020603050405020304" pitchFamily="18" charset="0"/>
                <a:cs typeface="Times New Roman" panose="02020603050405020304" pitchFamily="18" charset="0"/>
              </a:rPr>
              <a:t>La modélisation peut se distinguer en plusieurs étapes qui sont :</a:t>
            </a:r>
          </a:p>
          <a:p>
            <a:pPr marL="285750" indent="-285750">
              <a:buFontTx/>
              <a:buChar char="-"/>
            </a:pPr>
            <a:r>
              <a:rPr lang="fr-FR" sz="1400" b="0" dirty="0">
                <a:latin typeface="Times New Roman" panose="02020603050405020304" pitchFamily="18" charset="0"/>
                <a:cs typeface="Times New Roman" panose="02020603050405020304" pitchFamily="18" charset="0"/>
              </a:rPr>
              <a:t>L’acquisition des </a:t>
            </a:r>
            <a:r>
              <a:rPr lang="fr-FR" sz="1400" dirty="0">
                <a:latin typeface="Times New Roman" panose="02020603050405020304" pitchFamily="18" charset="0"/>
                <a:cs typeface="Times New Roman" panose="02020603050405020304" pitchFamily="18" charset="0"/>
              </a:rPr>
              <a:t>mesures</a:t>
            </a:r>
            <a:r>
              <a:rPr lang="fr-FR" sz="1400" b="0" dirty="0">
                <a:latin typeface="Times New Roman" panose="02020603050405020304" pitchFamily="18" charset="0"/>
                <a:cs typeface="Times New Roman" panose="02020603050405020304" pitchFamily="18" charset="0"/>
              </a:rPr>
              <a:t> nécessaires au TPS,</a:t>
            </a:r>
          </a:p>
          <a:p>
            <a:pPr marL="285750" indent="-285750">
              <a:buFontTx/>
              <a:buChar char="-"/>
            </a:pPr>
            <a:r>
              <a:rPr lang="fr-FR" sz="1400" dirty="0">
                <a:latin typeface="Times New Roman" panose="02020603050405020304" pitchFamily="18" charset="0"/>
                <a:cs typeface="Times New Roman" panose="02020603050405020304" pitchFamily="18" charset="0"/>
              </a:rPr>
              <a:t>L’optimisation</a:t>
            </a:r>
            <a:r>
              <a:rPr lang="fr-FR" sz="1400" b="0" dirty="0">
                <a:latin typeface="Times New Roman" panose="02020603050405020304" pitchFamily="18" charset="0"/>
                <a:cs typeface="Times New Roman" panose="02020603050405020304" pitchFamily="18" charset="0"/>
              </a:rPr>
              <a:t> des paramètres,</a:t>
            </a:r>
          </a:p>
          <a:p>
            <a:pPr marL="285750" indent="-285750">
              <a:buFontTx/>
              <a:buChar char="-"/>
            </a:pPr>
            <a:r>
              <a:rPr lang="fr-FR" sz="1400" b="0" dirty="0">
                <a:latin typeface="Times New Roman" panose="02020603050405020304" pitchFamily="18" charset="0"/>
                <a:cs typeface="Times New Roman" panose="02020603050405020304" pitchFamily="18" charset="0"/>
              </a:rPr>
              <a:t>La </a:t>
            </a:r>
            <a:r>
              <a:rPr lang="fr-FR" sz="1400" dirty="0">
                <a:latin typeface="Times New Roman" panose="02020603050405020304" pitchFamily="18" charset="0"/>
                <a:cs typeface="Times New Roman" panose="02020603050405020304" pitchFamily="18" charset="0"/>
              </a:rPr>
              <a:t>validation</a:t>
            </a:r>
            <a:r>
              <a:rPr lang="fr-FR" sz="1400" b="0" dirty="0">
                <a:latin typeface="Times New Roman" panose="02020603050405020304" pitchFamily="18" charset="0"/>
                <a:cs typeface="Times New Roman" panose="02020603050405020304" pitchFamily="18" charset="0"/>
              </a:rPr>
              <a:t> du modèle.</a:t>
            </a:r>
          </a:p>
          <a:p>
            <a:pPr algn="just"/>
            <a:r>
              <a:rPr lang="fr-FR" sz="1400" b="0" dirty="0">
                <a:latin typeface="Times New Roman" panose="02020603050405020304" pitchFamily="18" charset="0"/>
                <a:cs typeface="Times New Roman" panose="02020603050405020304" pitchFamily="18" charset="0"/>
              </a:rPr>
              <a:t>Les mesures </a:t>
            </a:r>
            <a:r>
              <a:rPr lang="fr-FR" sz="1400" b="0" dirty="0" smtClean="0">
                <a:latin typeface="Times New Roman" panose="02020603050405020304" pitchFamily="18" charset="0"/>
                <a:cs typeface="Times New Roman" panose="02020603050405020304" pitchFamily="18" charset="0"/>
              </a:rPr>
              <a:t>requises </a:t>
            </a:r>
            <a:r>
              <a:rPr lang="fr-FR" sz="1400" b="0" dirty="0">
                <a:latin typeface="Times New Roman" panose="02020603050405020304" pitchFamily="18" charset="0"/>
                <a:cs typeface="Times New Roman" panose="02020603050405020304" pitchFamily="18" charset="0"/>
              </a:rPr>
              <a:t>pour les TPS diffèrent grandement (DSP, tailles de </a:t>
            </a:r>
            <a:r>
              <a:rPr lang="fr-FR" sz="1400" b="0" dirty="0" smtClean="0">
                <a:latin typeface="Times New Roman" panose="02020603050405020304" pitchFamily="18" charset="0"/>
                <a:cs typeface="Times New Roman" panose="02020603050405020304" pitchFamily="18" charset="0"/>
              </a:rPr>
              <a:t>champ…), </a:t>
            </a:r>
            <a:r>
              <a:rPr lang="fr-FR" sz="1400" b="0" dirty="0">
                <a:latin typeface="Times New Roman" panose="02020603050405020304" pitchFamily="18" charset="0"/>
                <a:cs typeface="Times New Roman" panose="02020603050405020304" pitchFamily="18" charset="0"/>
              </a:rPr>
              <a:t>il est donc important de toujours se référer aux recommandations constructeurs avant de démarrer les mesures.</a:t>
            </a:r>
          </a:p>
          <a:p>
            <a:pPr algn="just"/>
            <a:r>
              <a:rPr lang="fr-FR" sz="1400" b="0" dirty="0">
                <a:latin typeface="Times New Roman" panose="02020603050405020304" pitchFamily="18" charset="0"/>
                <a:cs typeface="Times New Roman" panose="02020603050405020304" pitchFamily="18" charset="0"/>
              </a:rPr>
              <a:t>Pour certains TPS, les modèles sont </a:t>
            </a:r>
            <a:r>
              <a:rPr lang="fr-FR" sz="1400" b="0" dirty="0" err="1">
                <a:latin typeface="Times New Roman" panose="02020603050405020304" pitchFamily="18" charset="0"/>
                <a:cs typeface="Times New Roman" panose="02020603050405020304" pitchFamily="18" charset="0"/>
              </a:rPr>
              <a:t>pré-définis</a:t>
            </a:r>
            <a:r>
              <a:rPr lang="fr-FR" sz="1400" b="0" dirty="0">
                <a:latin typeface="Times New Roman" panose="02020603050405020304" pitchFamily="18" charset="0"/>
                <a:cs typeface="Times New Roman" panose="02020603050405020304" pitchFamily="18" charset="0"/>
              </a:rPr>
              <a:t> en fonction des appareils de traitement déjà en routine et n’est pas modifiable (Halcyon pour Eclipse par exemple).</a:t>
            </a:r>
          </a:p>
          <a:p>
            <a:pPr algn="just"/>
            <a:r>
              <a:rPr lang="fr-FR" sz="1400" b="0" dirty="0">
                <a:latin typeface="Times New Roman" panose="02020603050405020304" pitchFamily="18" charset="0"/>
                <a:cs typeface="Times New Roman" panose="02020603050405020304" pitchFamily="18" charset="0"/>
              </a:rPr>
              <a:t>Ce travail s’inscrit dans une démarche de modélisation de l’énergie </a:t>
            </a:r>
            <a:r>
              <a:rPr lang="fr-FR" sz="1400" dirty="0">
                <a:latin typeface="Times New Roman" panose="02020603050405020304" pitchFamily="18" charset="0"/>
                <a:cs typeface="Times New Roman" panose="02020603050405020304" pitchFamily="18" charset="0"/>
              </a:rPr>
              <a:t>6FFF</a:t>
            </a:r>
            <a:r>
              <a:rPr lang="fr-FR" sz="1400" b="0" dirty="0">
                <a:latin typeface="Times New Roman" panose="02020603050405020304" pitchFamily="18" charset="0"/>
                <a:cs typeface="Times New Roman" panose="02020603050405020304" pitchFamily="18" charset="0"/>
              </a:rPr>
              <a:t> au Novalis </a:t>
            </a:r>
            <a:r>
              <a:rPr lang="fr-FR" sz="1400" b="0" dirty="0" err="1">
                <a:latin typeface="Times New Roman" panose="02020603050405020304" pitchFamily="18" charset="0"/>
                <a:cs typeface="Times New Roman" panose="02020603050405020304" pitchFamily="18" charset="0"/>
              </a:rPr>
              <a:t>TrueBeam</a:t>
            </a:r>
            <a:r>
              <a:rPr lang="fr-FR" sz="1400" b="0" dirty="0">
                <a:latin typeface="Times New Roman" panose="02020603050405020304" pitchFamily="18" charset="0"/>
                <a:cs typeface="Times New Roman" panose="02020603050405020304" pitchFamily="18" charset="0"/>
              </a:rPr>
              <a:t> du CRG. La modélisation se fait sur </a:t>
            </a:r>
            <a:r>
              <a:rPr lang="fr-FR" sz="1400" b="0" dirty="0" err="1">
                <a:latin typeface="Times New Roman" panose="02020603050405020304" pitchFamily="18" charset="0"/>
                <a:cs typeface="Times New Roman" panose="02020603050405020304" pitchFamily="18" charset="0"/>
              </a:rPr>
              <a:t>RayPhysics</a:t>
            </a:r>
            <a:r>
              <a:rPr lang="fr-FR" sz="1400" b="0" dirty="0">
                <a:latin typeface="Times New Roman" panose="02020603050405020304" pitchFamily="18" charset="0"/>
                <a:cs typeface="Times New Roman" panose="02020603050405020304" pitchFamily="18" charset="0"/>
              </a:rPr>
              <a:t>.</a:t>
            </a: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1. introduction</a:t>
            </a:r>
          </a:p>
        </p:txBody>
      </p:sp>
      <p:sp>
        <p:nvSpPr>
          <p:cNvPr id="4" name="Espace réservé du texte 3"/>
          <p:cNvSpPr>
            <a:spLocks noGrp="1"/>
          </p:cNvSpPr>
          <p:nvPr>
            <p:ph type="body" sz="quarter" idx="10"/>
          </p:nvPr>
        </p:nvSpPr>
        <p:spPr/>
        <p:txBody>
          <a:bodyPr/>
          <a:lstStyle/>
          <a:p>
            <a:endParaRPr lang="fr-FR" dirty="0"/>
          </a:p>
          <a:p>
            <a:endParaRPr lang="fr-FR" dirty="0"/>
          </a:p>
        </p:txBody>
      </p:sp>
    </p:spTree>
    <p:extLst>
      <p:ext uri="{BB962C8B-B14F-4D97-AF65-F5344CB8AC3E}">
        <p14:creationId xmlns:p14="http://schemas.microsoft.com/office/powerpoint/2010/main" val="34128802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sz="1400" u="sng" dirty="0">
                <a:latin typeface="Times New Roman" panose="02020603050405020304" pitchFamily="18" charset="0"/>
                <a:cs typeface="Times New Roman" panose="02020603050405020304" pitchFamily="18" charset="0"/>
              </a:rPr>
              <a:t>Matériel et méthodes :</a:t>
            </a:r>
          </a:p>
          <a:p>
            <a:r>
              <a:rPr lang="fr-FR" sz="1400" b="0" dirty="0">
                <a:latin typeface="Times New Roman" panose="02020603050405020304" pitchFamily="18" charset="0"/>
                <a:cs typeface="Times New Roman" panose="02020603050405020304" pitchFamily="18" charset="0"/>
              </a:rPr>
              <a:t>Détecteur : </a:t>
            </a:r>
            <a:r>
              <a:rPr lang="fr-FR" sz="1400" b="0" dirty="0" err="1">
                <a:latin typeface="Times New Roman" panose="02020603050405020304" pitchFamily="18" charset="0"/>
                <a:cs typeface="Times New Roman" panose="02020603050405020304" pitchFamily="18" charset="0"/>
              </a:rPr>
              <a:t>MicroDiamant</a:t>
            </a:r>
            <a:r>
              <a:rPr lang="fr-FR" sz="1400" b="0" dirty="0">
                <a:latin typeface="Times New Roman" panose="02020603050405020304" pitchFamily="18" charset="0"/>
                <a:cs typeface="Times New Roman" panose="02020603050405020304" pitchFamily="18" charset="0"/>
              </a:rPr>
              <a:t> (</a:t>
            </a:r>
            <a:r>
              <a:rPr lang="fr-FR" sz="1400" b="0" i="1" dirty="0">
                <a:latin typeface="Times New Roman" panose="02020603050405020304" pitchFamily="18" charset="0"/>
                <a:cs typeface="Times New Roman" panose="02020603050405020304" pitchFamily="18" charset="0"/>
              </a:rPr>
              <a:t>PTW</a:t>
            </a:r>
            <a:r>
              <a:rPr lang="fr-FR" sz="1400" b="0" dirty="0">
                <a:latin typeface="Times New Roman" panose="02020603050405020304" pitchFamily="18" charset="0"/>
                <a:cs typeface="Times New Roman" panose="02020603050405020304" pitchFamily="18" charset="0"/>
              </a:rPr>
              <a:t>)</a:t>
            </a:r>
          </a:p>
          <a:p>
            <a:r>
              <a:rPr lang="fr-FR" sz="1400" b="0" dirty="0">
                <a:latin typeface="Times New Roman" panose="02020603050405020304" pitchFamily="18" charset="0"/>
                <a:cs typeface="Times New Roman" panose="02020603050405020304" pitchFamily="18" charset="0"/>
              </a:rPr>
              <a:t>Fantôme : Cuve Blue Phantom2 (</a:t>
            </a:r>
            <a:r>
              <a:rPr lang="fr-FR" sz="1400" b="0" i="1" dirty="0">
                <a:latin typeface="Times New Roman" panose="02020603050405020304" pitchFamily="18" charset="0"/>
                <a:cs typeface="Times New Roman" panose="02020603050405020304" pitchFamily="18" charset="0"/>
              </a:rPr>
              <a:t>IBA</a:t>
            </a:r>
            <a:r>
              <a:rPr lang="fr-FR" sz="1400" b="0" dirty="0">
                <a:latin typeface="Times New Roman" panose="02020603050405020304" pitchFamily="18" charset="0"/>
                <a:cs typeface="Times New Roman" panose="02020603050405020304" pitchFamily="18" charset="0"/>
              </a:rPr>
              <a:t>)</a:t>
            </a:r>
          </a:p>
          <a:p>
            <a:r>
              <a:rPr lang="fr-FR" sz="1400" b="0" dirty="0">
                <a:latin typeface="Times New Roman" panose="02020603050405020304" pitchFamily="18" charset="0"/>
                <a:cs typeface="Times New Roman" panose="02020603050405020304" pitchFamily="18" charset="0"/>
              </a:rPr>
              <a:t>Logiciel d’analyse : </a:t>
            </a:r>
            <a:r>
              <a:rPr lang="fr-FR" sz="1400" b="0" dirty="0" err="1">
                <a:latin typeface="Times New Roman" panose="02020603050405020304" pitchFamily="18" charset="0"/>
                <a:cs typeface="Times New Roman" panose="02020603050405020304" pitchFamily="18" charset="0"/>
              </a:rPr>
              <a:t>MyQA</a:t>
            </a:r>
            <a:r>
              <a:rPr lang="fr-FR" sz="1400" b="0" dirty="0">
                <a:latin typeface="Times New Roman" panose="02020603050405020304" pitchFamily="18" charset="0"/>
                <a:cs typeface="Times New Roman" panose="02020603050405020304" pitchFamily="18" charset="0"/>
              </a:rPr>
              <a:t> v 9.0 (</a:t>
            </a:r>
            <a:r>
              <a:rPr lang="fr-FR" sz="1400" b="0" i="1" dirty="0">
                <a:latin typeface="Times New Roman" panose="02020603050405020304" pitchFamily="18" charset="0"/>
                <a:cs typeface="Times New Roman" panose="02020603050405020304" pitchFamily="18" charset="0"/>
              </a:rPr>
              <a:t>IBA</a:t>
            </a:r>
            <a:r>
              <a:rPr lang="fr-FR" sz="1400" b="0" dirty="0" smtClean="0">
                <a:latin typeface="Times New Roman" panose="02020603050405020304" pitchFamily="18" charset="0"/>
                <a:cs typeface="Times New Roman" panose="02020603050405020304" pitchFamily="18" charset="0"/>
              </a:rPr>
              <a:t>)</a:t>
            </a:r>
          </a:p>
          <a:p>
            <a:r>
              <a:rPr lang="fr-FR" sz="1400" b="0" dirty="0" smtClean="0">
                <a:latin typeface="Times New Roman" panose="02020603050405020304" pitchFamily="18" charset="0"/>
                <a:cs typeface="Times New Roman" panose="02020603050405020304" pitchFamily="18" charset="0"/>
              </a:rPr>
              <a:t>TPS : </a:t>
            </a:r>
            <a:r>
              <a:rPr lang="fr-FR" sz="1400" b="0" dirty="0" err="1" smtClean="0">
                <a:latin typeface="Times New Roman" panose="02020603050405020304" pitchFamily="18" charset="0"/>
                <a:cs typeface="Times New Roman" panose="02020603050405020304" pitchFamily="18" charset="0"/>
              </a:rPr>
              <a:t>Raystation</a:t>
            </a:r>
            <a:r>
              <a:rPr lang="fr-FR" sz="1400" b="0" dirty="0" smtClean="0">
                <a:latin typeface="Times New Roman" panose="02020603050405020304" pitchFamily="18" charset="0"/>
                <a:cs typeface="Times New Roman" panose="02020603050405020304" pitchFamily="18" charset="0"/>
              </a:rPr>
              <a:t> v12A (</a:t>
            </a:r>
            <a:r>
              <a:rPr lang="fr-FR" sz="1400" b="0" i="1" dirty="0" err="1" smtClean="0">
                <a:latin typeface="Times New Roman" panose="02020603050405020304" pitchFamily="18" charset="0"/>
                <a:cs typeface="Times New Roman" panose="02020603050405020304" pitchFamily="18" charset="0"/>
              </a:rPr>
              <a:t>RaySearch</a:t>
            </a:r>
            <a:r>
              <a:rPr lang="fr-FR" sz="1400" b="0" dirty="0" smtClean="0">
                <a:latin typeface="Times New Roman" panose="02020603050405020304" pitchFamily="18" charset="0"/>
                <a:cs typeface="Times New Roman" panose="02020603050405020304" pitchFamily="18" charset="0"/>
              </a:rPr>
              <a:t>)</a:t>
            </a:r>
            <a:endParaRPr lang="fr-FR" sz="14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400" b="0" dirty="0">
                <a:latin typeface="Times New Roman" panose="02020603050405020304" pitchFamily="18" charset="0"/>
                <a:cs typeface="Times New Roman" panose="02020603050405020304" pitchFamily="18" charset="0"/>
              </a:rPr>
              <a:t>Les rendements, profils et FOC ont été acquis à </a:t>
            </a:r>
            <a:r>
              <a:rPr lang="fr-FR" sz="1400" dirty="0">
                <a:latin typeface="Times New Roman" panose="02020603050405020304" pitchFamily="18" charset="0"/>
                <a:cs typeface="Times New Roman" panose="02020603050405020304" pitchFamily="18" charset="0"/>
              </a:rPr>
              <a:t>DSP 90 cm</a:t>
            </a:r>
            <a:r>
              <a:rPr lang="fr-FR" sz="1400" b="0" dirty="0">
                <a:latin typeface="Times New Roman" panose="02020603050405020304" pitchFamily="18" charset="0"/>
                <a:cs typeface="Times New Roman" panose="02020603050405020304" pitchFamily="18" charset="0"/>
              </a:rPr>
              <a:t> pours les champs :</a:t>
            </a:r>
          </a:p>
          <a:p>
            <a:r>
              <a:rPr lang="fr-FR" sz="1400" b="0" dirty="0">
                <a:latin typeface="Times New Roman" panose="02020603050405020304" pitchFamily="18" charset="0"/>
                <a:cs typeface="Times New Roman" panose="02020603050405020304" pitchFamily="18" charset="0"/>
              </a:rPr>
              <a:t>	1x1, 2x2, 3x3, 5x5, 7x7, 10x10, 15x15, 20x5, 20x20, 30x22</a:t>
            </a:r>
          </a:p>
          <a:p>
            <a:pPr marL="285750" indent="-285750">
              <a:buFont typeface="Arial" panose="020B0604020202020204" pitchFamily="34" charset="0"/>
              <a:buChar char="•"/>
            </a:pPr>
            <a:r>
              <a:rPr lang="fr-FR" sz="1400" b="0" dirty="0">
                <a:latin typeface="Times New Roman" panose="02020603050405020304" pitchFamily="18" charset="0"/>
                <a:cs typeface="Times New Roman" panose="02020603050405020304" pitchFamily="18" charset="0"/>
              </a:rPr>
              <a:t>Les profils ont été acquis à z = 1,40cm , 5cm, 10cm, 20cm, 30cm</a:t>
            </a:r>
          </a:p>
          <a:p>
            <a:pPr marL="285750" indent="-285750">
              <a:buFont typeface="Arial" panose="020B0604020202020204" pitchFamily="34" charset="0"/>
              <a:buChar char="•"/>
            </a:pPr>
            <a:r>
              <a:rPr lang="fr-FR" sz="1400" b="0" dirty="0">
                <a:latin typeface="Times New Roman" panose="02020603050405020304" pitchFamily="18" charset="0"/>
                <a:cs typeface="Times New Roman" panose="02020603050405020304" pitchFamily="18" charset="0"/>
              </a:rPr>
              <a:t>Etalonnage : Dose/UM = 0,007590 Gy/UM</a:t>
            </a:r>
          </a:p>
          <a:p>
            <a:endParaRPr lang="fr-FR" sz="1400" b="0" dirty="0">
              <a:latin typeface="Times New Roman" panose="02020603050405020304" pitchFamily="18" charset="0"/>
              <a:cs typeface="Times New Roman" panose="02020603050405020304" pitchFamily="18" charset="0"/>
            </a:endParaRPr>
          </a:p>
          <a:p>
            <a:endParaRPr lang="fr-FR" sz="1400" dirty="0"/>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2. Mesures</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grpSp>
        <p:nvGrpSpPr>
          <p:cNvPr id="8" name="Groupe 7"/>
          <p:cNvGrpSpPr/>
          <p:nvPr/>
        </p:nvGrpSpPr>
        <p:grpSpPr>
          <a:xfrm>
            <a:off x="4461752" y="338932"/>
            <a:ext cx="2267932" cy="2036094"/>
            <a:chOff x="6374221" y="498332"/>
            <a:chExt cx="2171292" cy="1945353"/>
          </a:xfrm>
        </p:grpSpPr>
        <p:pic>
          <p:nvPicPr>
            <p:cNvPr id="5" name="Image 4"/>
            <p:cNvPicPr>
              <a:picLocks noChangeAspect="1"/>
            </p:cNvPicPr>
            <p:nvPr/>
          </p:nvPicPr>
          <p:blipFill>
            <a:blip r:embed="rId2"/>
            <a:stretch>
              <a:fillRect/>
            </a:stretch>
          </p:blipFill>
          <p:spPr>
            <a:xfrm>
              <a:off x="6374221" y="498332"/>
              <a:ext cx="2171291" cy="973804"/>
            </a:xfrm>
            <a:prstGeom prst="rect">
              <a:avLst/>
            </a:prstGeom>
          </p:spPr>
        </p:pic>
        <p:pic>
          <p:nvPicPr>
            <p:cNvPr id="6" name="Image 5"/>
            <p:cNvPicPr>
              <a:picLocks noChangeAspect="1"/>
            </p:cNvPicPr>
            <p:nvPr/>
          </p:nvPicPr>
          <p:blipFill>
            <a:blip r:embed="rId3"/>
            <a:stretch>
              <a:fillRect/>
            </a:stretch>
          </p:blipFill>
          <p:spPr>
            <a:xfrm>
              <a:off x="6374222" y="1465736"/>
              <a:ext cx="2171291" cy="977949"/>
            </a:xfrm>
            <a:prstGeom prst="rect">
              <a:avLst/>
            </a:prstGeom>
          </p:spPr>
        </p:pic>
      </p:grpSp>
      <p:pic>
        <p:nvPicPr>
          <p:cNvPr id="7" name="Image 6"/>
          <p:cNvPicPr>
            <a:picLocks noChangeAspect="1"/>
          </p:cNvPicPr>
          <p:nvPr/>
        </p:nvPicPr>
        <p:blipFill>
          <a:blip r:embed="rId4"/>
          <a:stretch>
            <a:fillRect/>
          </a:stretch>
        </p:blipFill>
        <p:spPr>
          <a:xfrm>
            <a:off x="489865" y="3661057"/>
            <a:ext cx="7943776" cy="853514"/>
          </a:xfrm>
          <a:prstGeom prst="rect">
            <a:avLst/>
          </a:prstGeom>
        </p:spPr>
      </p:pic>
      <p:sp>
        <p:nvSpPr>
          <p:cNvPr id="9" name="ZoneTexte 8"/>
          <p:cNvSpPr txBox="1"/>
          <p:nvPr/>
        </p:nvSpPr>
        <p:spPr>
          <a:xfrm>
            <a:off x="6789906" y="1129065"/>
            <a:ext cx="2049294" cy="600164"/>
          </a:xfrm>
          <a:prstGeom prst="rect">
            <a:avLst/>
          </a:prstGeom>
          <a:noFill/>
        </p:spPr>
        <p:txBody>
          <a:bodyPr wrap="square" rtlCol="0">
            <a:spAutoFit/>
          </a:bodyPr>
          <a:lstStyle/>
          <a:p>
            <a:r>
              <a:rPr lang="fr-FR" sz="1100" dirty="0">
                <a:solidFill>
                  <a:schemeClr val="bg1">
                    <a:lumMod val="50000"/>
                  </a:schemeClr>
                </a:solidFill>
                <a:latin typeface="Times New Roman" panose="02020603050405020304" pitchFamily="18" charset="0"/>
                <a:cs typeface="Times New Roman" panose="02020603050405020304" pitchFamily="18" charset="0"/>
              </a:rPr>
              <a:t>Les courbes rouges représentent les mesures et la courbes bleues correspondent au modèle calculé</a:t>
            </a:r>
          </a:p>
        </p:txBody>
      </p:sp>
    </p:spTree>
    <p:extLst>
      <p:ext uri="{BB962C8B-B14F-4D97-AF65-F5344CB8AC3E}">
        <p14:creationId xmlns:p14="http://schemas.microsoft.com/office/powerpoint/2010/main" val="26034304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285750" indent="-285750">
              <a:buFont typeface="Arial" panose="020B0604020202020204" pitchFamily="34" charset="0"/>
              <a:buChar char="•"/>
            </a:pPr>
            <a:r>
              <a:rPr lang="fr-FR" sz="1200" b="0" dirty="0">
                <a:latin typeface="Times New Roman" panose="02020603050405020304" pitchFamily="18" charset="0"/>
                <a:cs typeface="Times New Roman" panose="02020603050405020304" pitchFamily="18" charset="0"/>
              </a:rPr>
              <a:t>Pour le MLC : Méthode de </a:t>
            </a:r>
            <a:r>
              <a:rPr lang="fr-FR" sz="1200" dirty="0" err="1">
                <a:latin typeface="Times New Roman" panose="02020603050405020304" pitchFamily="18" charset="0"/>
                <a:cs typeface="Times New Roman" panose="02020603050405020304" pitchFamily="18" charset="0"/>
              </a:rPr>
              <a:t>Saez</a:t>
            </a:r>
            <a:r>
              <a:rPr lang="fr-FR" sz="1200" b="0" dirty="0">
                <a:latin typeface="Times New Roman" panose="02020603050405020304" pitchFamily="18" charset="0"/>
                <a:cs typeface="Times New Roman" panose="02020603050405020304" pitchFamily="18" charset="0"/>
              </a:rPr>
              <a:t> &amp; al, 2020 </a:t>
            </a:r>
            <a:r>
              <a:rPr lang="fr-FR" sz="1200" b="0" dirty="0">
                <a:latin typeface="Times New Roman" panose="02020603050405020304" pitchFamily="18" charset="0"/>
                <a:cs typeface="Times New Roman" panose="02020603050405020304" pitchFamily="18" charset="0"/>
                <a:sym typeface="Wingdings" panose="05000000000000000000" pitchFamily="2" charset="2"/>
              </a:rPr>
              <a:t> Mesure de </a:t>
            </a:r>
            <a:r>
              <a:rPr lang="fr-FR" sz="1200" dirty="0">
                <a:latin typeface="Times New Roman" panose="02020603050405020304" pitchFamily="18" charset="0"/>
                <a:cs typeface="Times New Roman" panose="02020603050405020304" pitchFamily="18" charset="0"/>
                <a:sym typeface="Wingdings" panose="05000000000000000000" pitchFamily="2" charset="2"/>
              </a:rPr>
              <a:t>fentes</a:t>
            </a:r>
            <a:r>
              <a:rPr lang="fr-FR" sz="1200" b="0" dirty="0">
                <a:latin typeface="Times New Roman" panose="02020603050405020304" pitchFamily="18" charset="0"/>
                <a:cs typeface="Times New Roman" panose="02020603050405020304" pitchFamily="18" charset="0"/>
                <a:sym typeface="Wingdings" panose="05000000000000000000" pitchFamily="2" charset="2"/>
              </a:rPr>
              <a:t> glissantes dentelées dont l’écartement </a:t>
            </a:r>
            <a:r>
              <a:rPr lang="fr-FR" sz="1200" b="0" dirty="0" smtClean="0">
                <a:latin typeface="Times New Roman" panose="02020603050405020304" pitchFamily="18" charset="0"/>
                <a:cs typeface="Times New Roman" panose="02020603050405020304" pitchFamily="18" charset="0"/>
                <a:sym typeface="Wingdings" panose="05000000000000000000" pitchFamily="2" charset="2"/>
              </a:rPr>
              <a:t>varie, </a:t>
            </a:r>
            <a:r>
              <a:rPr lang="fr-FR" sz="1200" b="0" dirty="0">
                <a:latin typeface="Times New Roman" panose="02020603050405020304" pitchFamily="18" charset="0"/>
                <a:cs typeface="Times New Roman" panose="02020603050405020304" pitchFamily="18" charset="0"/>
                <a:sym typeface="Wingdings" panose="05000000000000000000" pitchFamily="2" charset="2"/>
              </a:rPr>
              <a:t>avec une chambre de type </a:t>
            </a:r>
            <a:r>
              <a:rPr lang="fr-FR" sz="1200" dirty="0">
                <a:latin typeface="Times New Roman" panose="02020603050405020304" pitchFamily="18" charset="0"/>
                <a:cs typeface="Times New Roman" panose="02020603050405020304" pitchFamily="18" charset="0"/>
                <a:sym typeface="Wingdings" panose="05000000000000000000" pitchFamily="2" charset="2"/>
              </a:rPr>
              <a:t>Farmer</a:t>
            </a:r>
            <a:r>
              <a:rPr lang="fr-FR" sz="1200" b="0" dirty="0">
                <a:latin typeface="Times New Roman" panose="02020603050405020304" pitchFamily="18" charset="0"/>
                <a:cs typeface="Times New Roman" panose="02020603050405020304" pitchFamily="18" charset="0"/>
                <a:sym typeface="Wingdings" panose="05000000000000000000" pitchFamily="2" charset="2"/>
              </a:rPr>
              <a:t> puis calcul des paramètres de modélisation </a:t>
            </a:r>
            <a:endParaRPr lang="fr-FR" sz="1200" b="0" dirty="0" smtClean="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fr-FR" sz="1200" b="0" dirty="0" smtClean="0">
                <a:latin typeface="Times New Roman" panose="02020603050405020304" pitchFamily="18" charset="0"/>
                <a:cs typeface="Times New Roman" panose="02020603050405020304" pitchFamily="18" charset="0"/>
                <a:sym typeface="Wingdings" panose="05000000000000000000" pitchFamily="2" charset="2"/>
              </a:rPr>
              <a:t>Lee </a:t>
            </a:r>
            <a:r>
              <a:rPr lang="fr-FR" sz="1200" b="0" dirty="0">
                <a:latin typeface="Times New Roman" panose="02020603050405020304" pitchFamily="18" charset="0"/>
                <a:cs typeface="Times New Roman" panose="02020603050405020304" pitchFamily="18" charset="0"/>
                <a:sym typeface="Wingdings" panose="05000000000000000000" pitchFamily="2" charset="2"/>
              </a:rPr>
              <a:t>et Kim ont publié en 2021 les valeurs de modélisation du MLC trouvées lors de leur modélisation de l’énergie 6FFF sur </a:t>
            </a:r>
            <a:r>
              <a:rPr lang="fr-FR" sz="1200" b="0" dirty="0" err="1">
                <a:latin typeface="Times New Roman" panose="02020603050405020304" pitchFamily="18" charset="0"/>
                <a:cs typeface="Times New Roman" panose="02020603050405020304" pitchFamily="18" charset="0"/>
                <a:sym typeface="Wingdings" panose="05000000000000000000" pitchFamily="2" charset="2"/>
              </a:rPr>
              <a:t>Raystation</a:t>
            </a:r>
            <a:endParaRPr lang="fr-FR" sz="12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fr-FR" sz="1400" b="0"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2. Mesures</a:t>
            </a:r>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7" name="Image 6"/>
          <p:cNvPicPr>
            <a:picLocks noChangeAspect="1"/>
          </p:cNvPicPr>
          <p:nvPr/>
        </p:nvPicPr>
        <p:blipFill>
          <a:blip r:embed="rId2"/>
          <a:stretch>
            <a:fillRect/>
          </a:stretch>
        </p:blipFill>
        <p:spPr>
          <a:xfrm>
            <a:off x="5357317" y="1647225"/>
            <a:ext cx="3067567" cy="1518647"/>
          </a:xfrm>
          <a:prstGeom prst="rect">
            <a:avLst/>
          </a:prstGeom>
        </p:spPr>
      </p:pic>
      <p:grpSp>
        <p:nvGrpSpPr>
          <p:cNvPr id="9" name="Groupe 8"/>
          <p:cNvGrpSpPr/>
          <p:nvPr/>
        </p:nvGrpSpPr>
        <p:grpSpPr>
          <a:xfrm>
            <a:off x="5598493" y="3535275"/>
            <a:ext cx="2585213" cy="1141254"/>
            <a:chOff x="5759396" y="3223990"/>
            <a:chExt cx="2585213" cy="1141254"/>
          </a:xfrm>
        </p:grpSpPr>
        <p:pic>
          <p:nvPicPr>
            <p:cNvPr id="5" name="Image 4"/>
            <p:cNvPicPr>
              <a:picLocks noChangeAspect="1"/>
            </p:cNvPicPr>
            <p:nvPr/>
          </p:nvPicPr>
          <p:blipFill>
            <a:blip r:embed="rId3"/>
            <a:stretch>
              <a:fillRect/>
            </a:stretch>
          </p:blipFill>
          <p:spPr>
            <a:xfrm>
              <a:off x="5759396" y="3223990"/>
              <a:ext cx="2585213" cy="879644"/>
            </a:xfrm>
            <a:prstGeom prst="rect">
              <a:avLst/>
            </a:prstGeom>
          </p:spPr>
        </p:pic>
        <p:sp>
          <p:nvSpPr>
            <p:cNvPr id="8" name="ZoneTexte 7"/>
            <p:cNvSpPr txBox="1"/>
            <p:nvPr/>
          </p:nvSpPr>
          <p:spPr>
            <a:xfrm>
              <a:off x="5759396" y="4103634"/>
              <a:ext cx="2585213" cy="261610"/>
            </a:xfrm>
            <a:prstGeom prst="rect">
              <a:avLst/>
            </a:prstGeom>
            <a:noFill/>
          </p:spPr>
          <p:txBody>
            <a:bodyPr wrap="square" rtlCol="0">
              <a:spAutoFit/>
            </a:bodyPr>
            <a:lstStyle/>
            <a:p>
              <a:pPr algn="ctr"/>
              <a:r>
                <a:rPr lang="fr-FR" sz="1100" dirty="0">
                  <a:solidFill>
                    <a:schemeClr val="bg1">
                      <a:lumMod val="50000"/>
                    </a:schemeClr>
                  </a:solidFill>
                  <a:latin typeface="Times New Roman" panose="02020603050405020304" pitchFamily="18" charset="0"/>
                  <a:cs typeface="Times New Roman" panose="02020603050405020304" pitchFamily="18" charset="0"/>
                </a:rPr>
                <a:t>Chambre d’ionisation FC-65P (</a:t>
              </a:r>
              <a:r>
                <a:rPr lang="fr-FR" sz="1100" i="1" dirty="0">
                  <a:solidFill>
                    <a:schemeClr val="bg1">
                      <a:lumMod val="50000"/>
                    </a:schemeClr>
                  </a:solidFill>
                  <a:latin typeface="Times New Roman" panose="02020603050405020304" pitchFamily="18" charset="0"/>
                  <a:cs typeface="Times New Roman" panose="02020603050405020304" pitchFamily="18" charset="0"/>
                </a:rPr>
                <a:t>IBA</a:t>
              </a:r>
              <a:r>
                <a:rPr lang="fr-FR" sz="1100" dirty="0">
                  <a:solidFill>
                    <a:schemeClr val="bg1">
                      <a:lumMod val="50000"/>
                    </a:schemeClr>
                  </a:solidFill>
                  <a:latin typeface="Times New Roman" panose="02020603050405020304" pitchFamily="18" charset="0"/>
                  <a:cs typeface="Times New Roman" panose="02020603050405020304" pitchFamily="18" charset="0"/>
                </a:rPr>
                <a:t>) </a:t>
              </a:r>
            </a:p>
          </p:txBody>
        </p:sp>
      </p:grpSp>
      <p:sp>
        <p:nvSpPr>
          <p:cNvPr id="11" name="ZoneTexte 10"/>
          <p:cNvSpPr txBox="1"/>
          <p:nvPr/>
        </p:nvSpPr>
        <p:spPr>
          <a:xfrm>
            <a:off x="5443886" y="3089973"/>
            <a:ext cx="2894428" cy="261610"/>
          </a:xfrm>
          <a:prstGeom prst="rect">
            <a:avLst/>
          </a:prstGeom>
          <a:noFill/>
        </p:spPr>
        <p:txBody>
          <a:bodyPr wrap="square" rtlCol="0">
            <a:spAutoFit/>
          </a:bodyPr>
          <a:lstStyle/>
          <a:p>
            <a:pPr algn="ctr"/>
            <a:r>
              <a:rPr lang="fr-FR" sz="1100" dirty="0">
                <a:solidFill>
                  <a:schemeClr val="bg1">
                    <a:lumMod val="50000"/>
                  </a:schemeClr>
                </a:solidFill>
                <a:latin typeface="Times New Roman" panose="02020603050405020304" pitchFamily="18" charset="0"/>
                <a:cs typeface="Times New Roman" panose="02020603050405020304" pitchFamily="18" charset="0"/>
              </a:rPr>
              <a:t>Schéma d’un champ tiré de </a:t>
            </a:r>
            <a:r>
              <a:rPr lang="fr-FR" sz="1100" dirty="0" err="1">
                <a:solidFill>
                  <a:schemeClr val="bg1">
                    <a:lumMod val="50000"/>
                  </a:schemeClr>
                </a:solidFill>
                <a:latin typeface="Times New Roman" panose="02020603050405020304" pitchFamily="18" charset="0"/>
                <a:cs typeface="Times New Roman" panose="02020603050405020304" pitchFamily="18" charset="0"/>
              </a:rPr>
              <a:t>Saez</a:t>
            </a:r>
            <a:r>
              <a:rPr lang="fr-FR" sz="1100" dirty="0">
                <a:solidFill>
                  <a:schemeClr val="bg1">
                    <a:lumMod val="50000"/>
                  </a:schemeClr>
                </a:solidFill>
                <a:latin typeface="Times New Roman" panose="02020603050405020304" pitchFamily="18" charset="0"/>
                <a:cs typeface="Times New Roman" panose="02020603050405020304" pitchFamily="18" charset="0"/>
              </a:rPr>
              <a:t> &amp; al, 2020</a:t>
            </a:r>
          </a:p>
        </p:txBody>
      </p:sp>
      <p:graphicFrame>
        <p:nvGraphicFramePr>
          <p:cNvPr id="12" name="Tableau 11"/>
          <p:cNvGraphicFramePr>
            <a:graphicFrameLocks noGrp="1"/>
          </p:cNvGraphicFramePr>
          <p:nvPr>
            <p:extLst>
              <p:ext uri="{D42A27DB-BD31-4B8C-83A1-F6EECF244321}">
                <p14:modId xmlns:p14="http://schemas.microsoft.com/office/powerpoint/2010/main" val="2068929325"/>
              </p:ext>
            </p:extLst>
          </p:nvPr>
        </p:nvGraphicFramePr>
        <p:xfrm>
          <a:off x="508675" y="2095614"/>
          <a:ext cx="4404030" cy="2250327"/>
        </p:xfrm>
        <a:graphic>
          <a:graphicData uri="http://schemas.openxmlformats.org/drawingml/2006/table">
            <a:tbl>
              <a:tblPr firstRow="1" bandRow="1">
                <a:tableStyleId>{10A1B5D5-9B99-4C35-A422-299274C87663}</a:tableStyleId>
              </a:tblPr>
              <a:tblGrid>
                <a:gridCol w="2084821">
                  <a:extLst>
                    <a:ext uri="{9D8B030D-6E8A-4147-A177-3AD203B41FA5}">
                      <a16:colId xmlns:a16="http://schemas.microsoft.com/office/drawing/2014/main" val="1872388412"/>
                    </a:ext>
                  </a:extLst>
                </a:gridCol>
                <a:gridCol w="1270263">
                  <a:extLst>
                    <a:ext uri="{9D8B030D-6E8A-4147-A177-3AD203B41FA5}">
                      <a16:colId xmlns:a16="http://schemas.microsoft.com/office/drawing/2014/main" val="2422856186"/>
                    </a:ext>
                  </a:extLst>
                </a:gridCol>
                <a:gridCol w="1048946">
                  <a:extLst>
                    <a:ext uri="{9D8B030D-6E8A-4147-A177-3AD203B41FA5}">
                      <a16:colId xmlns:a16="http://schemas.microsoft.com/office/drawing/2014/main" val="2294683960"/>
                    </a:ext>
                  </a:extLst>
                </a:gridCol>
              </a:tblGrid>
              <a:tr h="269127">
                <a:tc>
                  <a:txBody>
                    <a:bodyPr/>
                    <a:lstStyle/>
                    <a:p>
                      <a:pPr algn="ctr"/>
                      <a:endParaRPr lang="fr-FR" sz="11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1" i="0" u="none" strike="noStrike" dirty="0">
                          <a:solidFill>
                            <a:srgbClr val="000000"/>
                          </a:solidFill>
                          <a:effectLst/>
                          <a:latin typeface="Times New Roman" panose="02020603050405020304" pitchFamily="18" charset="0"/>
                          <a:cs typeface="Times New Roman" panose="02020603050405020304" pitchFamily="18" charset="0"/>
                        </a:rPr>
                        <a:t>Mesures </a:t>
                      </a:r>
                      <a:r>
                        <a:rPr lang="fr-FR" sz="1100" b="1" i="0" u="none" strike="noStrike" dirty="0" smtClean="0">
                          <a:solidFill>
                            <a:srgbClr val="000000"/>
                          </a:solidFill>
                          <a:effectLst/>
                          <a:latin typeface="Times New Roman" panose="02020603050405020304" pitchFamily="18" charset="0"/>
                          <a:cs typeface="Times New Roman" panose="02020603050405020304" pitchFamily="18" charset="0"/>
                        </a:rPr>
                        <a:t>06/2023 au CRG</a:t>
                      </a:r>
                      <a:endParaRPr lang="fr-FR" sz="1100" b="1" i="0" u="none" strike="noStrike" dirty="0">
                        <a:solidFill>
                          <a:srgbClr val="000000"/>
                        </a:solidFill>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1" i="0" u="none" strike="noStrike" dirty="0">
                          <a:solidFill>
                            <a:srgbClr val="000000"/>
                          </a:solidFill>
                          <a:effectLst/>
                          <a:latin typeface="Times New Roman" panose="02020603050405020304" pitchFamily="18" charset="0"/>
                          <a:cs typeface="Times New Roman" panose="02020603050405020304" pitchFamily="18" charset="0"/>
                        </a:rPr>
                        <a:t>Lee et Kim, 2021</a:t>
                      </a:r>
                    </a:p>
                  </a:txBody>
                  <a:tcPr anchor="ctr"/>
                </a:tc>
                <a:extLst>
                  <a:ext uri="{0D108BD9-81ED-4DB2-BD59-A6C34878D82A}">
                    <a16:rowId xmlns:a16="http://schemas.microsoft.com/office/drawing/2014/main" val="1865833087"/>
                  </a:ext>
                </a:extLst>
              </a:tr>
              <a:tr h="2691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Transmission</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0,0103</a:t>
                      </a:r>
                      <a:endParaRPr lang="fr-FR" sz="11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smtClean="0">
                          <a:solidFill>
                            <a:srgbClr val="000000"/>
                          </a:solidFill>
                          <a:effectLst/>
                          <a:latin typeface="Times New Roman" panose="02020603050405020304" pitchFamily="18" charset="0"/>
                          <a:cs typeface="Times New Roman" panose="02020603050405020304" pitchFamily="18" charset="0"/>
                        </a:rPr>
                        <a:t>0,0091</a:t>
                      </a:r>
                      <a:endParaRPr lang="fr-FR"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2283928"/>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x-Offset (cm)</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0,0103</a:t>
                      </a:r>
                      <a:endParaRPr lang="fr-FR" sz="1100" dirty="0"/>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0,006</a:t>
                      </a:r>
                      <a:endParaRPr lang="fr-FR" sz="1100" dirty="0"/>
                    </a:p>
                  </a:txBody>
                  <a:tcPr anchor="ctr"/>
                </a:tc>
                <a:extLst>
                  <a:ext uri="{0D108BD9-81ED-4DB2-BD59-A6C34878D82A}">
                    <a16:rowId xmlns:a16="http://schemas.microsoft.com/office/drawing/2014/main" val="672819045"/>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Tongue and Groove Width (cm)</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0,042</a:t>
                      </a:r>
                      <a:endParaRPr lang="fr-FR" sz="1100" dirty="0"/>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0,04</a:t>
                      </a:r>
                      <a:endParaRPr lang="fr-FR" sz="1100" dirty="0"/>
                    </a:p>
                  </a:txBody>
                  <a:tcPr anchor="ctr"/>
                </a:tc>
                <a:extLst>
                  <a:ext uri="{0D108BD9-81ED-4DB2-BD59-A6C34878D82A}">
                    <a16:rowId xmlns:a16="http://schemas.microsoft.com/office/drawing/2014/main" val="2631734814"/>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err="1">
                          <a:solidFill>
                            <a:srgbClr val="000000"/>
                          </a:solidFill>
                          <a:effectLst/>
                          <a:latin typeface="Times New Roman" panose="02020603050405020304" pitchFamily="18" charset="0"/>
                          <a:cs typeface="Times New Roman" panose="02020603050405020304" pitchFamily="18" charset="0"/>
                        </a:rPr>
                        <a:t>Leaf</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 Tip </a:t>
                      </a:r>
                      <a:r>
                        <a:rPr lang="fr-FR" sz="1100" b="0" i="0" u="none" strike="noStrike" dirty="0" err="1">
                          <a:solidFill>
                            <a:srgbClr val="000000"/>
                          </a:solidFill>
                          <a:effectLst/>
                          <a:latin typeface="Times New Roman" panose="02020603050405020304" pitchFamily="18" charset="0"/>
                          <a:cs typeface="Times New Roman" panose="02020603050405020304" pitchFamily="18" charset="0"/>
                        </a:rPr>
                        <a:t>Width</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 (cm)</a:t>
                      </a:r>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0,106</a:t>
                      </a:r>
                      <a:endParaRPr lang="fr-FR" sz="1100" dirty="0"/>
                    </a:p>
                  </a:txBody>
                  <a:tcPr anchor="ctr"/>
                </a:tc>
                <a:tc>
                  <a:txBody>
                    <a:bodyPr/>
                    <a:lstStyle/>
                    <a:p>
                      <a:pPr 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0,25</a:t>
                      </a:r>
                      <a:endParaRPr lang="fr-FR" sz="1100" dirty="0"/>
                    </a:p>
                  </a:txBody>
                  <a:tcPr anchor="ctr"/>
                </a:tc>
                <a:extLst>
                  <a:ext uri="{0D108BD9-81ED-4DB2-BD59-A6C34878D82A}">
                    <a16:rowId xmlns:a16="http://schemas.microsoft.com/office/drawing/2014/main" val="2213153163"/>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x-position gain (cm</a:t>
                      </a:r>
                      <a:r>
                        <a:rPr lang="fr-FR" sz="1100" b="0" i="0" u="none" strike="noStrike" baseline="30000" dirty="0">
                          <a:solidFill>
                            <a:srgbClr val="000000"/>
                          </a:solidFill>
                          <a:effectLst/>
                          <a:latin typeface="Times New Roman" panose="02020603050405020304" pitchFamily="18" charset="0"/>
                          <a:cs typeface="Times New Roman" panose="02020603050405020304" pitchFamily="18" charset="0"/>
                        </a:rPr>
                        <a:t>-1</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anchor="ctr"/>
                </a:tc>
                <a:tc>
                  <a:txBody>
                    <a:bodyPr/>
                    <a:lstStyle/>
                    <a:p>
                      <a:pPr algn="ctr"/>
                      <a:r>
                        <a:rPr lang="fr-FR" sz="1100" dirty="0"/>
                        <a:t>0</a:t>
                      </a:r>
                    </a:p>
                  </a:txBody>
                  <a:tcPr anchor="ctr"/>
                </a:tc>
                <a:tc>
                  <a:txBody>
                    <a:bodyPr/>
                    <a:lstStyle/>
                    <a:p>
                      <a:pPr algn="ctr"/>
                      <a:r>
                        <a:rPr lang="fr-FR" sz="1100" dirty="0"/>
                        <a:t>0</a:t>
                      </a:r>
                    </a:p>
                  </a:txBody>
                  <a:tcPr anchor="ctr"/>
                </a:tc>
                <a:extLst>
                  <a:ext uri="{0D108BD9-81ED-4DB2-BD59-A6C34878D82A}">
                    <a16:rowId xmlns:a16="http://schemas.microsoft.com/office/drawing/2014/main" val="1801615934"/>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x-position </a:t>
                      </a:r>
                      <a:r>
                        <a:rPr lang="fr-FR" sz="1100" b="0" i="0" u="none" strike="noStrike" dirty="0" err="1">
                          <a:solidFill>
                            <a:srgbClr val="000000"/>
                          </a:solidFill>
                          <a:effectLst/>
                          <a:latin typeface="Times New Roman" panose="02020603050405020304" pitchFamily="18" charset="0"/>
                          <a:cs typeface="Times New Roman" panose="02020603050405020304" pitchFamily="18" charset="0"/>
                        </a:rPr>
                        <a:t>curvature</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 (cm</a:t>
                      </a:r>
                      <a:r>
                        <a:rPr lang="fr-FR" sz="1100" b="0" i="0" u="none" strike="noStrike" baseline="30000" dirty="0">
                          <a:solidFill>
                            <a:srgbClr val="000000"/>
                          </a:solidFill>
                          <a:effectLst/>
                          <a:latin typeface="Times New Roman" panose="02020603050405020304" pitchFamily="18" charset="0"/>
                          <a:cs typeface="Times New Roman" panose="02020603050405020304" pitchFamily="18" charset="0"/>
                        </a:rPr>
                        <a:t>-2</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anchor="ctr"/>
                </a:tc>
                <a:tc>
                  <a:txBody>
                    <a:bodyPr/>
                    <a:lstStyle/>
                    <a:p>
                      <a:pPr algn="ctr"/>
                      <a:r>
                        <a:rPr lang="fr-FR" sz="1100" dirty="0"/>
                        <a:t>0</a:t>
                      </a:r>
                    </a:p>
                  </a:txBody>
                  <a:tcPr anchor="ctr"/>
                </a:tc>
                <a:tc>
                  <a:txBody>
                    <a:bodyPr/>
                    <a:lstStyle/>
                    <a:p>
                      <a:pPr algn="ctr"/>
                      <a:r>
                        <a:rPr lang="fr-FR" sz="1100" dirty="0"/>
                        <a:t>0</a:t>
                      </a:r>
                    </a:p>
                  </a:txBody>
                  <a:tcPr anchor="ctr"/>
                </a:tc>
                <a:extLst>
                  <a:ext uri="{0D108BD9-81ED-4DB2-BD59-A6C34878D82A}">
                    <a16:rowId xmlns:a16="http://schemas.microsoft.com/office/drawing/2014/main" val="2903538248"/>
                  </a:ext>
                </a:extLst>
              </a:tr>
              <a:tr h="1633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100" b="0" i="0" u="none" strike="noStrike" dirty="0">
                          <a:solidFill>
                            <a:srgbClr val="000000"/>
                          </a:solidFill>
                          <a:effectLst/>
                          <a:latin typeface="Times New Roman" panose="02020603050405020304" pitchFamily="18" charset="0"/>
                          <a:cs typeface="Times New Roman" panose="02020603050405020304" pitchFamily="18" charset="0"/>
                        </a:rPr>
                        <a:t>MLC y-position gain (cm</a:t>
                      </a:r>
                      <a:r>
                        <a:rPr lang="fr-FR" sz="1100" b="0" i="0" u="none" strike="noStrike" baseline="30000" dirty="0">
                          <a:solidFill>
                            <a:srgbClr val="000000"/>
                          </a:solidFill>
                          <a:effectLst/>
                          <a:latin typeface="Times New Roman" panose="02020603050405020304" pitchFamily="18" charset="0"/>
                          <a:cs typeface="Times New Roman" panose="02020603050405020304" pitchFamily="18" charset="0"/>
                        </a:rPr>
                        <a:t>-1</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anchor="ctr"/>
                </a:tc>
                <a:tc>
                  <a:txBody>
                    <a:bodyPr/>
                    <a:lstStyle/>
                    <a:p>
                      <a:pPr algn="ctr"/>
                      <a:r>
                        <a:rPr lang="fr-FR" sz="1100" dirty="0"/>
                        <a:t>0</a:t>
                      </a:r>
                    </a:p>
                  </a:txBody>
                  <a:tcPr anchor="ctr"/>
                </a:tc>
                <a:tc>
                  <a:txBody>
                    <a:bodyPr/>
                    <a:lstStyle/>
                    <a:p>
                      <a:pPr algn="ctr"/>
                      <a:r>
                        <a:rPr lang="fr-FR" sz="1100" dirty="0"/>
                        <a:t>-</a:t>
                      </a:r>
                      <a:r>
                        <a:rPr lang="fr-FR" sz="1100" b="0" i="0" u="none" strike="noStrike" dirty="0">
                          <a:solidFill>
                            <a:srgbClr val="000000"/>
                          </a:solidFill>
                          <a:effectLst/>
                          <a:latin typeface="Times New Roman" panose="02020603050405020304" pitchFamily="18" charset="0"/>
                          <a:cs typeface="Times New Roman" panose="02020603050405020304" pitchFamily="18" charset="0"/>
                        </a:rPr>
                        <a:t>0,008</a:t>
                      </a:r>
                      <a:endParaRPr lang="fr-FR" sz="1100" dirty="0"/>
                    </a:p>
                  </a:txBody>
                  <a:tcPr anchor="ctr"/>
                </a:tc>
                <a:extLst>
                  <a:ext uri="{0D108BD9-81ED-4DB2-BD59-A6C34878D82A}">
                    <a16:rowId xmlns:a16="http://schemas.microsoft.com/office/drawing/2014/main" val="2867985591"/>
                  </a:ext>
                </a:extLst>
              </a:tr>
            </a:tbl>
          </a:graphicData>
        </a:graphic>
      </p:graphicFrame>
    </p:spTree>
    <p:extLst>
      <p:ext uri="{BB962C8B-B14F-4D97-AF65-F5344CB8AC3E}">
        <p14:creationId xmlns:p14="http://schemas.microsoft.com/office/powerpoint/2010/main" val="7685342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Espace réservé du contenu 1"/>
              <p:cNvSpPr>
                <a:spLocks noGrp="1"/>
              </p:cNvSpPr>
              <p:nvPr>
                <p:ph idx="1"/>
              </p:nvPr>
            </p:nvSpPr>
            <p:spPr>
              <a:xfrm>
                <a:off x="628650" y="861119"/>
                <a:ext cx="6302291" cy="3529337"/>
              </a:xfrm>
            </p:spPr>
            <p:txBody>
              <a:bodyPr>
                <a:normAutofit/>
              </a:bodyPr>
              <a:lstStyle/>
              <a:p>
                <a:pPr algn="just"/>
                <a:r>
                  <a:rPr lang="fr-FR" sz="1500" b="0" dirty="0">
                    <a:latin typeface="Times New Roman" panose="02020603050405020304" pitchFamily="18" charset="0"/>
                    <a:cs typeface="Times New Roman" panose="02020603050405020304" pitchFamily="18" charset="0"/>
                  </a:rPr>
                  <a:t>Notre première modélisation a été faite avec l’algorithme </a:t>
                </a:r>
                <a:r>
                  <a:rPr lang="fr-FR" sz="1500" dirty="0" err="1">
                    <a:latin typeface="Times New Roman" panose="02020603050405020304" pitchFamily="18" charset="0"/>
                    <a:cs typeface="Times New Roman" panose="02020603050405020304" pitchFamily="18" charset="0"/>
                  </a:rPr>
                  <a:t>CollapsedCone</a:t>
                </a:r>
                <a:r>
                  <a:rPr lang="fr-FR" sz="1500" b="0" dirty="0">
                    <a:latin typeface="Times New Roman" panose="02020603050405020304" pitchFamily="18" charset="0"/>
                    <a:cs typeface="Times New Roman" panose="02020603050405020304" pitchFamily="18" charset="0"/>
                  </a:rPr>
                  <a:t> pour conserver une vitesse de calcul correcte. Une fois que le modèle est satisfaisant, il est préférable de copier l’énergie et de recalculer le modèle avec Monte Carlo, qui sera plus </a:t>
                </a:r>
                <a:r>
                  <a:rPr lang="fr-FR" sz="1500" b="0" dirty="0" smtClean="0">
                    <a:latin typeface="Times New Roman" panose="02020603050405020304" pitchFamily="18" charset="0"/>
                    <a:cs typeface="Times New Roman" panose="02020603050405020304" pitchFamily="18" charset="0"/>
                  </a:rPr>
                  <a:t>précis pour la validation.</a:t>
                </a:r>
                <a:endParaRPr lang="fr-FR" sz="1500" b="0" dirty="0">
                  <a:latin typeface="Times New Roman" panose="02020603050405020304" pitchFamily="18" charset="0"/>
                  <a:cs typeface="Times New Roman" panose="02020603050405020304" pitchFamily="18" charset="0"/>
                </a:endParaRPr>
              </a:p>
              <a:p>
                <a:r>
                  <a:rPr lang="fr-FR" sz="1500" b="0" dirty="0">
                    <a:latin typeface="Times New Roman" panose="02020603050405020304" pitchFamily="18" charset="0"/>
                    <a:cs typeface="Times New Roman" panose="02020603050405020304" pitchFamily="18" charset="0"/>
                  </a:rPr>
                  <a:t>Modèle énergétique des électrons : </a:t>
                </a:r>
                <a14:m>
                  <m:oMath xmlns:m="http://schemas.openxmlformats.org/officeDocument/2006/math">
                    <m:sSup>
                      <m:sSupPr>
                        <m:ctrlPr>
                          <a:rPr lang="fr-FR" sz="1500" b="0" i="1" smtClean="0">
                            <a:latin typeface="Cambria Math" panose="02040503050406030204" pitchFamily="18" charset="0"/>
                          </a:rPr>
                        </m:ctrlPr>
                      </m:sSupPr>
                      <m:e>
                        <m:r>
                          <a:rPr lang="fr-FR" sz="1500" b="0" i="1" smtClean="0">
                            <a:latin typeface="Cambria Math" panose="02040503050406030204" pitchFamily="18" charset="0"/>
                          </a:rPr>
                          <m:t>𝑓</m:t>
                        </m:r>
                        <m:d>
                          <m:dPr>
                            <m:ctrlPr>
                              <a:rPr lang="fr-FR" sz="1500" b="0" i="1" smtClean="0">
                                <a:latin typeface="Cambria Math" panose="02040503050406030204" pitchFamily="18" charset="0"/>
                              </a:rPr>
                            </m:ctrlPr>
                          </m:dPr>
                          <m:e>
                            <m:r>
                              <a:rPr lang="fr-FR" sz="1500" b="0" i="1" smtClean="0">
                                <a:latin typeface="Cambria Math" panose="02040503050406030204" pitchFamily="18" charset="0"/>
                              </a:rPr>
                              <m:t>𝐸</m:t>
                            </m:r>
                          </m:e>
                        </m:d>
                        <m:r>
                          <a:rPr lang="fr-FR" sz="1500" b="0" i="1" smtClean="0">
                            <a:latin typeface="Cambria Math" panose="02040503050406030204" pitchFamily="18" charset="0"/>
                          </a:rPr>
                          <m:t>=</m:t>
                        </m:r>
                        <m:r>
                          <a:rPr lang="fr-FR" sz="1500" b="0" i="1" smtClean="0">
                            <a:latin typeface="Cambria Math" panose="02040503050406030204" pitchFamily="18" charset="0"/>
                          </a:rPr>
                          <m:t>𝐸</m:t>
                        </m:r>
                      </m:e>
                      <m:sup>
                        <m:r>
                          <a:rPr lang="fr-FR" sz="1500" b="0" i="1" smtClean="0">
                            <a:latin typeface="Cambria Math" panose="02040503050406030204" pitchFamily="18" charset="0"/>
                          </a:rPr>
                          <m:t>𝑐</m:t>
                        </m:r>
                      </m:sup>
                    </m:sSup>
                    <m:r>
                      <a:rPr lang="fr-FR" sz="1500" b="0" i="1" smtClean="0">
                        <a:latin typeface="Cambria Math" panose="02040503050406030204" pitchFamily="18" charset="0"/>
                      </a:rPr>
                      <m:t>𝑒𝑥𝑝</m:t>
                    </m:r>
                    <m:d>
                      <m:dPr>
                        <m:ctrlPr>
                          <a:rPr lang="fr-FR" sz="1500" b="0" i="1" smtClean="0">
                            <a:latin typeface="Cambria Math" panose="02040503050406030204" pitchFamily="18" charset="0"/>
                          </a:rPr>
                        </m:ctrlPr>
                      </m:dPr>
                      <m:e>
                        <m:r>
                          <a:rPr lang="fr-FR" sz="1500" b="0" i="1" smtClean="0">
                            <a:latin typeface="Cambria Math" panose="02040503050406030204" pitchFamily="18" charset="0"/>
                          </a:rPr>
                          <m:t>−</m:t>
                        </m:r>
                        <m:f>
                          <m:fPr>
                            <m:ctrlPr>
                              <a:rPr lang="fr-FR" sz="1500" b="0" i="1" smtClean="0">
                                <a:latin typeface="Cambria Math" panose="02040503050406030204" pitchFamily="18" charset="0"/>
                              </a:rPr>
                            </m:ctrlPr>
                          </m:fPr>
                          <m:num>
                            <m:r>
                              <a:rPr lang="fr-FR" sz="1500" b="0" i="1" smtClean="0">
                                <a:latin typeface="Cambria Math" panose="02040503050406030204" pitchFamily="18" charset="0"/>
                              </a:rPr>
                              <m:t>𝐸</m:t>
                            </m:r>
                          </m:num>
                          <m:den>
                            <m:sSub>
                              <m:sSubPr>
                                <m:ctrlPr>
                                  <a:rPr lang="fr-FR" sz="1500" b="0" i="1" smtClean="0">
                                    <a:latin typeface="Cambria Math" panose="02040503050406030204" pitchFamily="18" charset="0"/>
                                  </a:rPr>
                                </m:ctrlPr>
                              </m:sSubPr>
                              <m:e>
                                <m:r>
                                  <a:rPr lang="fr-FR" sz="1500" b="0" i="1" smtClean="0">
                                    <a:latin typeface="Cambria Math" panose="02040503050406030204" pitchFamily="18" charset="0"/>
                                  </a:rPr>
                                  <m:t>𝐸</m:t>
                                </m:r>
                              </m:e>
                              <m:sub>
                                <m:r>
                                  <a:rPr lang="fr-FR" sz="1500" b="0" i="1" smtClean="0">
                                    <a:latin typeface="Cambria Math" panose="02040503050406030204" pitchFamily="18" charset="0"/>
                                  </a:rPr>
                                  <m:t>0</m:t>
                                </m:r>
                              </m:sub>
                            </m:sSub>
                          </m:den>
                        </m:f>
                      </m:e>
                    </m:d>
                  </m:oMath>
                </a14:m>
                <a:endParaRPr lang="fr-FR" sz="1500" b="0" dirty="0">
                  <a:latin typeface="Times New Roman" panose="02020603050405020304" pitchFamily="18" charset="0"/>
                  <a:cs typeface="Times New Roman" panose="02020603050405020304" pitchFamily="18" charset="0"/>
                </a:endParaRPr>
              </a:p>
              <a:p>
                <a:r>
                  <a:rPr lang="fr-FR" sz="1500" b="0" dirty="0">
                    <a:latin typeface="Times New Roman" panose="02020603050405020304" pitchFamily="18" charset="0"/>
                    <a:cs typeface="Times New Roman" panose="02020603050405020304" pitchFamily="18" charset="0"/>
                  </a:rPr>
                  <a:t>	E</a:t>
                </a:r>
                <a:r>
                  <a:rPr lang="fr-FR" sz="1500" b="0" baseline="-25000" dirty="0">
                    <a:latin typeface="Times New Roman" panose="02020603050405020304" pitchFamily="18" charset="0"/>
                    <a:cs typeface="Times New Roman" panose="02020603050405020304" pitchFamily="18" charset="0"/>
                  </a:rPr>
                  <a:t>0</a:t>
                </a:r>
                <a:r>
                  <a:rPr lang="fr-FR" sz="1500" b="0" dirty="0">
                    <a:latin typeface="Times New Roman" panose="02020603050405020304" pitchFamily="18" charset="0"/>
                    <a:cs typeface="Times New Roman" panose="02020603050405020304" pitchFamily="18" charset="0"/>
                  </a:rPr>
                  <a:t> et C sont modifiables, joue sur le </a:t>
                </a:r>
                <a:r>
                  <a:rPr lang="fr-FR" sz="1500" b="0" dirty="0" err="1">
                    <a:latin typeface="Times New Roman" panose="02020603050405020304" pitchFamily="18" charset="0"/>
                    <a:cs typeface="Times New Roman" panose="02020603050405020304" pitchFamily="18" charset="0"/>
                  </a:rPr>
                  <a:t>build</a:t>
                </a:r>
                <a:r>
                  <a:rPr lang="fr-FR" sz="1500" b="0" dirty="0">
                    <a:latin typeface="Times New Roman" panose="02020603050405020304" pitchFamily="18" charset="0"/>
                    <a:cs typeface="Times New Roman" panose="02020603050405020304" pitchFamily="18" charset="0"/>
                  </a:rPr>
                  <a:t>-up et sur le </a:t>
                </a:r>
                <a:r>
                  <a:rPr lang="fr-FR" sz="1500" b="0" dirty="0" err="1">
                    <a:latin typeface="Times New Roman" panose="02020603050405020304" pitchFamily="18" charset="0"/>
                    <a:cs typeface="Times New Roman" panose="02020603050405020304" pitchFamily="18" charset="0"/>
                  </a:rPr>
                  <a:t>z</a:t>
                </a:r>
                <a:r>
                  <a:rPr lang="fr-FR" sz="1500" b="0" baseline="-25000" dirty="0" err="1">
                    <a:latin typeface="Times New Roman" panose="02020603050405020304" pitchFamily="18" charset="0"/>
                    <a:cs typeface="Times New Roman" panose="02020603050405020304" pitchFamily="18" charset="0"/>
                  </a:rPr>
                  <a:t>max</a:t>
                </a:r>
                <a:r>
                  <a:rPr lang="fr-FR" sz="1500" b="0" dirty="0">
                    <a:latin typeface="Times New Roman" panose="02020603050405020304" pitchFamily="18" charset="0"/>
                    <a:cs typeface="Times New Roman" panose="02020603050405020304" pitchFamily="18" charset="0"/>
                  </a:rPr>
                  <a:t> (</a:t>
                </a:r>
                <a14:m>
                  <m:oMath xmlns:m="http://schemas.openxmlformats.org/officeDocument/2006/math">
                    <m:r>
                      <a:rPr lang="fr-FR" sz="1500" b="0" i="1" smtClean="0">
                        <a:latin typeface="Cambria Math" panose="02040503050406030204" pitchFamily="18" charset="0"/>
                        <a:cs typeface="Times New Roman" panose="02020603050405020304" pitchFamily="18" charset="0"/>
                      </a:rPr>
                      <m:t>↗</m:t>
                    </m:r>
                  </m:oMath>
                </a14:m>
                <a:r>
                  <a:rPr lang="fr-FR" sz="1500" b="0" dirty="0">
                    <a:latin typeface="Times New Roman" panose="02020603050405020304" pitchFamily="18" charset="0"/>
                    <a:cs typeface="Times New Roman" panose="02020603050405020304" pitchFamily="18" charset="0"/>
                  </a:rPr>
                  <a:t> avec </a:t>
                </a:r>
                <a:r>
                  <a:rPr lang="fr-FR" sz="1500" b="0" dirty="0" smtClean="0">
                    <a:latin typeface="Times New Roman" panose="02020603050405020304" pitchFamily="18" charset="0"/>
                    <a:cs typeface="Times New Roman" panose="02020603050405020304" pitchFamily="18" charset="0"/>
                  </a:rPr>
                  <a:t>E</a:t>
                </a:r>
                <a:r>
                  <a:rPr lang="fr-FR" sz="1500" b="0" baseline="-25000" dirty="0" smtClean="0">
                    <a:latin typeface="Times New Roman" panose="02020603050405020304" pitchFamily="18" charset="0"/>
                    <a:cs typeface="Times New Roman" panose="02020603050405020304" pitchFamily="18" charset="0"/>
                  </a:rPr>
                  <a:t>0</a:t>
                </a:r>
                <a:r>
                  <a:rPr lang="fr-FR" sz="1500" b="0" dirty="0" smtClean="0">
                    <a:latin typeface="Times New Roman" panose="02020603050405020304" pitchFamily="18" charset="0"/>
                    <a:cs typeface="Times New Roman" panose="02020603050405020304" pitchFamily="18" charset="0"/>
                  </a:rPr>
                  <a:t>)</a:t>
                </a:r>
                <a:r>
                  <a:rPr lang="fr-FR" sz="1500" b="0" dirty="0">
                    <a:latin typeface="Times New Roman" panose="02020603050405020304" pitchFamily="18" charset="0"/>
                    <a:cs typeface="Times New Roman" panose="02020603050405020304" pitchFamily="18" charset="0"/>
                  </a:rPr>
                  <a:t/>
                </a:r>
                <a:br>
                  <a:rPr lang="fr-FR" sz="1500" b="0" dirty="0">
                    <a:latin typeface="Times New Roman" panose="02020603050405020304" pitchFamily="18" charset="0"/>
                    <a:cs typeface="Times New Roman" panose="02020603050405020304" pitchFamily="18" charset="0"/>
                  </a:rPr>
                </a:br>
                <a:r>
                  <a:rPr lang="fr-FR" sz="1500" b="0" dirty="0">
                    <a:latin typeface="Times New Roman" panose="02020603050405020304" pitchFamily="18" charset="0"/>
                    <a:cs typeface="Times New Roman" panose="02020603050405020304" pitchFamily="18" charset="0"/>
                  </a:rPr>
                  <a:t>		(courbe bleue ci-dessous)</a:t>
                </a:r>
              </a:p>
              <a:p>
                <a:r>
                  <a:rPr lang="fr-FR" sz="1500" b="0" dirty="0" smtClean="0">
                    <a:latin typeface="Times New Roman" panose="02020603050405020304" pitchFamily="18" charset="0"/>
                    <a:cs typeface="Times New Roman" panose="02020603050405020304" pitchFamily="18" charset="0"/>
                  </a:rPr>
                  <a:t>	Spectre </a:t>
                </a:r>
                <a:r>
                  <a:rPr lang="fr-FR" sz="1500" b="0" dirty="0">
                    <a:latin typeface="Times New Roman" panose="02020603050405020304" pitchFamily="18" charset="0"/>
                    <a:cs typeface="Times New Roman" panose="02020603050405020304" pitchFamily="18" charset="0"/>
                  </a:rPr>
                  <a:t>en énergie des photons, joue sur le </a:t>
                </a:r>
                <a:r>
                  <a:rPr lang="fr-FR" sz="1500" b="0" dirty="0" err="1">
                    <a:latin typeface="Times New Roman" panose="02020603050405020304" pitchFamily="18" charset="0"/>
                    <a:cs typeface="Times New Roman" panose="02020603050405020304" pitchFamily="18" charset="0"/>
                  </a:rPr>
                  <a:t>z</a:t>
                </a:r>
                <a:r>
                  <a:rPr lang="fr-FR" sz="1500" b="0" baseline="-25000" dirty="0" err="1">
                    <a:latin typeface="Times New Roman" panose="02020603050405020304" pitchFamily="18" charset="0"/>
                    <a:cs typeface="Times New Roman" panose="02020603050405020304" pitchFamily="18" charset="0"/>
                  </a:rPr>
                  <a:t>max</a:t>
                </a:r>
                <a:r>
                  <a:rPr lang="fr-FR" sz="1500" b="0" dirty="0">
                    <a:latin typeface="Times New Roman" panose="02020603050405020304" pitchFamily="18" charset="0"/>
                    <a:cs typeface="Times New Roman" panose="02020603050405020304" pitchFamily="18" charset="0"/>
                  </a:rPr>
                  <a:t> et la pente </a:t>
                </a:r>
                <a:r>
                  <a:rPr lang="fr-FR" sz="1500" b="0" dirty="0" smtClean="0">
                    <a:latin typeface="Times New Roman" panose="02020603050405020304" pitchFamily="18" charset="0"/>
                    <a:cs typeface="Times New Roman" panose="02020603050405020304" pitchFamily="18" charset="0"/>
                  </a:rPr>
                  <a:t>des 			rendements </a:t>
                </a:r>
                <a:r>
                  <a:rPr lang="fr-FR" sz="1500" b="0" dirty="0">
                    <a:latin typeface="Times New Roman" panose="02020603050405020304" pitchFamily="18" charset="0"/>
                    <a:cs typeface="Times New Roman" panose="02020603050405020304" pitchFamily="18" charset="0"/>
                  </a:rPr>
                  <a:t>en profondeur </a:t>
                </a:r>
                <a:r>
                  <a:rPr lang="fr-FR" sz="1500" b="0" dirty="0" smtClean="0">
                    <a:latin typeface="Times New Roman" panose="02020603050405020304" pitchFamily="18" charset="0"/>
                    <a:cs typeface="Times New Roman" panose="02020603050405020304" pitchFamily="18" charset="0"/>
                  </a:rPr>
                  <a:t>(</a:t>
                </a:r>
                <a:r>
                  <a:rPr lang="fr-FR" sz="1500" b="0" dirty="0">
                    <a:latin typeface="Times New Roman" panose="02020603050405020304" pitchFamily="18" charset="0"/>
                    <a:cs typeface="Times New Roman" panose="02020603050405020304" pitchFamily="18" charset="0"/>
                  </a:rPr>
                  <a:t>pics rouges ci-dessous)</a:t>
                </a:r>
              </a:p>
              <a:p>
                <a:endParaRPr lang="fr-FR" b="0" dirty="0">
                  <a:latin typeface="Times New Roman" panose="02020603050405020304" pitchFamily="18" charset="0"/>
                  <a:cs typeface="Times New Roman" panose="02020603050405020304" pitchFamily="18" charset="0"/>
                </a:endParaRPr>
              </a:p>
            </p:txBody>
          </p:sp>
        </mc:Choice>
        <mc:Fallback>
          <p:sp>
            <p:nvSpPr>
              <p:cNvPr id="2" name="Espace réservé du contenu 1"/>
              <p:cNvSpPr>
                <a:spLocks noGrp="1" noRot="1" noChangeAspect="1" noMove="1" noResize="1" noEditPoints="1" noAdjustHandles="1" noChangeArrowheads="1" noChangeShapeType="1" noTextEdit="1"/>
              </p:cNvSpPr>
              <p:nvPr>
                <p:ph idx="1"/>
              </p:nvPr>
            </p:nvSpPr>
            <p:spPr>
              <a:xfrm>
                <a:off x="628650" y="861119"/>
                <a:ext cx="6302291" cy="3529337"/>
              </a:xfrm>
              <a:blipFill>
                <a:blip r:embed="rId2"/>
                <a:stretch>
                  <a:fillRect l="-387" t="-1036" r="-387"/>
                </a:stretch>
              </a:blipFill>
            </p:spPr>
            <p:txBody>
              <a:bodyPr/>
              <a:lstStyle/>
              <a:p>
                <a:r>
                  <a:rPr lang="fr-FR">
                    <a:noFill/>
                  </a:rPr>
                  <a:t> </a:t>
                </a:r>
              </a:p>
            </p:txBody>
          </p:sp>
        </mc:Fallback>
      </mc:AlternateContent>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9" name="Image 8"/>
          <p:cNvPicPr>
            <a:picLocks noChangeAspect="1"/>
          </p:cNvPicPr>
          <p:nvPr/>
        </p:nvPicPr>
        <p:blipFill>
          <a:blip r:embed="rId3"/>
          <a:stretch>
            <a:fillRect/>
          </a:stretch>
        </p:blipFill>
        <p:spPr>
          <a:xfrm>
            <a:off x="1401199" y="3279452"/>
            <a:ext cx="6341601" cy="1537023"/>
          </a:xfrm>
          <a:prstGeom prst="rect">
            <a:avLst/>
          </a:prstGeom>
        </p:spPr>
      </p:pic>
      <p:pic>
        <p:nvPicPr>
          <p:cNvPr id="10" name="Image 9"/>
          <p:cNvPicPr>
            <a:picLocks noChangeAspect="1"/>
          </p:cNvPicPr>
          <p:nvPr/>
        </p:nvPicPr>
        <p:blipFill>
          <a:blip r:embed="rId4"/>
          <a:stretch>
            <a:fillRect/>
          </a:stretch>
        </p:blipFill>
        <p:spPr>
          <a:xfrm>
            <a:off x="6930941" y="368195"/>
            <a:ext cx="1473360" cy="1232108"/>
          </a:xfrm>
          <a:prstGeom prst="rect">
            <a:avLst/>
          </a:prstGeom>
        </p:spPr>
      </p:pic>
      <p:pic>
        <p:nvPicPr>
          <p:cNvPr id="11" name="Image 10"/>
          <p:cNvPicPr>
            <a:picLocks noChangeAspect="1"/>
          </p:cNvPicPr>
          <p:nvPr/>
        </p:nvPicPr>
        <p:blipFill>
          <a:blip r:embed="rId5"/>
          <a:stretch>
            <a:fillRect/>
          </a:stretch>
        </p:blipFill>
        <p:spPr>
          <a:xfrm>
            <a:off x="7267415" y="1677626"/>
            <a:ext cx="1473360" cy="1193335"/>
          </a:xfrm>
          <a:prstGeom prst="rect">
            <a:avLst/>
          </a:prstGeom>
        </p:spPr>
      </p:pic>
      <p:pic>
        <p:nvPicPr>
          <p:cNvPr id="8" name="Image 7"/>
          <p:cNvPicPr>
            <a:picLocks noChangeAspect="1"/>
          </p:cNvPicPr>
          <p:nvPr/>
        </p:nvPicPr>
        <p:blipFill rotWithShape="1">
          <a:blip r:embed="rId6"/>
          <a:srcRect l="13610" t="12303" r="14168" b="16167"/>
          <a:stretch/>
        </p:blipFill>
        <p:spPr>
          <a:xfrm>
            <a:off x="356252" y="1237573"/>
            <a:ext cx="272398" cy="291023"/>
          </a:xfrm>
          <a:prstGeom prst="rect">
            <a:avLst/>
          </a:prstGeom>
        </p:spPr>
      </p:pic>
    </p:spTree>
    <p:extLst>
      <p:ext uri="{BB962C8B-B14F-4D97-AF65-F5344CB8AC3E}">
        <p14:creationId xmlns:p14="http://schemas.microsoft.com/office/powerpoint/2010/main" val="13659495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28649" y="985234"/>
            <a:ext cx="8132729" cy="3529337"/>
          </a:xfrm>
        </p:spPr>
        <p:txBody>
          <a:bodyPr>
            <a:normAutofit/>
          </a:bodyPr>
          <a:lstStyle/>
          <a:p>
            <a:r>
              <a:rPr lang="fr-FR" sz="1500" dirty="0">
                <a:latin typeface="Times New Roman" panose="02020603050405020304" pitchFamily="18" charset="0"/>
                <a:cs typeface="Times New Roman" panose="02020603050405020304" pitchFamily="18" charset="0"/>
              </a:rPr>
              <a:t>Off-axis : </a:t>
            </a:r>
            <a:r>
              <a:rPr lang="fr-FR" sz="1500" b="0" dirty="0">
                <a:latin typeface="Times New Roman" panose="02020603050405020304" pitchFamily="18" charset="0"/>
                <a:cs typeface="Times New Roman" panose="02020603050405020304" pitchFamily="18" charset="0"/>
              </a:rPr>
              <a:t>Facteurs de correction </a:t>
            </a:r>
            <a:r>
              <a:rPr lang="fr-FR" sz="1500" b="0" dirty="0" smtClean="0">
                <a:latin typeface="Times New Roman" panose="02020603050405020304" pitchFamily="18" charset="0"/>
                <a:cs typeface="Times New Roman" panose="02020603050405020304" pitchFamily="18" charset="0"/>
              </a:rPr>
              <a:t>locaux, jouent </a:t>
            </a:r>
            <a:r>
              <a:rPr lang="fr-FR" sz="1500" b="0" dirty="0">
                <a:latin typeface="Times New Roman" panose="02020603050405020304" pitchFamily="18" charset="0"/>
                <a:cs typeface="Times New Roman" panose="02020603050405020304" pitchFamily="18" charset="0"/>
              </a:rPr>
              <a:t>sur les profils, permet de </a:t>
            </a:r>
            <a:r>
              <a:rPr lang="fr-FR" sz="1500" b="0" dirty="0" smtClean="0">
                <a:latin typeface="Times New Roman" panose="02020603050405020304" pitchFamily="18" charset="0"/>
                <a:cs typeface="Times New Roman" panose="02020603050405020304" pitchFamily="18" charset="0"/>
              </a:rPr>
              <a:t>rehausser </a:t>
            </a:r>
            <a:r>
              <a:rPr lang="fr-FR" sz="1500" b="0" dirty="0">
                <a:latin typeface="Times New Roman" panose="02020603050405020304" pitchFamily="18" charset="0"/>
                <a:cs typeface="Times New Roman" panose="02020603050405020304" pitchFamily="18" charset="0"/>
              </a:rPr>
              <a:t>ou diminuer </a:t>
            </a:r>
            <a:r>
              <a:rPr lang="fr-FR" sz="1500" b="0" dirty="0" smtClean="0">
                <a:latin typeface="Times New Roman" panose="02020603050405020304" pitchFamily="18" charset="0"/>
                <a:cs typeface="Times New Roman" panose="02020603050405020304" pitchFamily="18" charset="0"/>
              </a:rPr>
              <a:t>	localement </a:t>
            </a:r>
            <a:r>
              <a:rPr lang="fr-FR" sz="1500" b="0" dirty="0">
                <a:latin typeface="Times New Roman" panose="02020603050405020304" pitchFamily="18" charset="0"/>
                <a:cs typeface="Times New Roman" panose="02020603050405020304" pitchFamily="18" charset="0"/>
              </a:rPr>
              <a:t>l’épaulement, le plateau ou hors champs</a:t>
            </a:r>
          </a:p>
          <a:p>
            <a:endParaRPr lang="fr-FR" sz="1500" b="0" dirty="0">
              <a:latin typeface="Times New Roman" panose="02020603050405020304" pitchFamily="18" charset="0"/>
              <a:cs typeface="Times New Roman" panose="02020603050405020304" pitchFamily="18" charset="0"/>
            </a:endParaRPr>
          </a:p>
          <a:p>
            <a:endParaRPr lang="fr-FR" sz="1500" b="0" dirty="0">
              <a:latin typeface="Times New Roman" panose="02020603050405020304" pitchFamily="18" charset="0"/>
              <a:cs typeface="Times New Roman" panose="02020603050405020304" pitchFamily="18" charset="0"/>
            </a:endParaRPr>
          </a:p>
          <a:p>
            <a:endParaRPr lang="fr-FR" sz="1500" b="0" dirty="0">
              <a:latin typeface="Times New Roman" panose="02020603050405020304" pitchFamily="18" charset="0"/>
              <a:cs typeface="Times New Roman" panose="02020603050405020304" pitchFamily="18" charset="0"/>
            </a:endParaRPr>
          </a:p>
          <a:p>
            <a:r>
              <a:rPr lang="fr-FR" sz="1500" b="0" dirty="0">
                <a:latin typeface="Times New Roman" panose="02020603050405020304" pitchFamily="18" charset="0"/>
                <a:cs typeface="Times New Roman" panose="02020603050405020304" pitchFamily="18" charset="0"/>
              </a:rPr>
              <a:t/>
            </a:r>
            <a:br>
              <a:rPr lang="fr-FR" sz="1500" b="0" dirty="0">
                <a:latin typeface="Times New Roman" panose="02020603050405020304" pitchFamily="18" charset="0"/>
                <a:cs typeface="Times New Roman" panose="02020603050405020304" pitchFamily="18" charset="0"/>
              </a:rPr>
            </a:br>
            <a:endParaRPr lang="fr-FR" sz="1500" b="0" dirty="0">
              <a:latin typeface="Times New Roman" panose="02020603050405020304" pitchFamily="18" charset="0"/>
              <a:cs typeface="Times New Roman" panose="02020603050405020304" pitchFamily="18" charset="0"/>
            </a:endParaRPr>
          </a:p>
          <a:p>
            <a:r>
              <a:rPr lang="fr-FR" sz="1500" dirty="0">
                <a:latin typeface="Times New Roman" panose="02020603050405020304" pitchFamily="18" charset="0"/>
                <a:cs typeface="Times New Roman" panose="02020603050405020304" pitchFamily="18" charset="0"/>
              </a:rPr>
              <a:t>Output factor correction : </a:t>
            </a:r>
            <a:r>
              <a:rPr lang="fr-FR" sz="1500" b="0" dirty="0">
                <a:latin typeface="Times New Roman" panose="02020603050405020304" pitchFamily="18" charset="0"/>
                <a:cs typeface="Times New Roman" panose="02020603050405020304" pitchFamily="18" charset="0"/>
              </a:rPr>
              <a:t>permet de jouer sur la normalisation des profils </a:t>
            </a:r>
            <a:r>
              <a:rPr lang="fr-FR" sz="1500" b="0" dirty="0" smtClean="0">
                <a:latin typeface="Times New Roman" panose="02020603050405020304" pitchFamily="18" charset="0"/>
                <a:cs typeface="Times New Roman" panose="02020603050405020304" pitchFamily="18" charset="0"/>
              </a:rPr>
              <a:t>et rendements en </a:t>
            </a:r>
            <a:r>
              <a:rPr lang="fr-FR" sz="1500" b="0" dirty="0">
                <a:latin typeface="Times New Roman" panose="02020603050405020304" pitchFamily="18" charset="0"/>
                <a:cs typeface="Times New Roman" panose="02020603050405020304" pitchFamily="18" charset="0"/>
              </a:rPr>
              <a:t>fonction </a:t>
            </a:r>
            <a:r>
              <a:rPr lang="fr-FR" sz="1500" b="0" dirty="0" smtClean="0">
                <a:latin typeface="Times New Roman" panose="02020603050405020304" pitchFamily="18" charset="0"/>
                <a:cs typeface="Times New Roman" panose="02020603050405020304" pitchFamily="18" charset="0"/>
              </a:rPr>
              <a:t>	de </a:t>
            </a:r>
            <a:r>
              <a:rPr lang="fr-FR" sz="1500" b="0" dirty="0">
                <a:latin typeface="Times New Roman" panose="02020603050405020304" pitchFamily="18" charset="0"/>
                <a:cs typeface="Times New Roman" panose="02020603050405020304" pitchFamily="18" charset="0"/>
              </a:rPr>
              <a:t>leur taille </a:t>
            </a:r>
            <a:r>
              <a:rPr lang="fr-FR" sz="1500" b="0" dirty="0" smtClean="0">
                <a:latin typeface="Times New Roman" panose="02020603050405020304" pitchFamily="18" charset="0"/>
                <a:cs typeface="Times New Roman" panose="02020603050405020304" pitchFamily="18" charset="0"/>
              </a:rPr>
              <a:t>de </a:t>
            </a:r>
            <a:r>
              <a:rPr lang="fr-FR" sz="1500" b="0" dirty="0">
                <a:latin typeface="Times New Roman" panose="02020603050405020304" pitchFamily="18" charset="0"/>
                <a:cs typeface="Times New Roman" panose="02020603050405020304" pitchFamily="18" charset="0"/>
              </a:rPr>
              <a:t>champ et la normalisation globale de toutes les courbes (rendements + profils)</a:t>
            </a:r>
          </a:p>
          <a:p>
            <a:endParaRPr lang="fr-FR" sz="1500" b="0" dirty="0">
              <a:latin typeface="Times New Roman" panose="02020603050405020304" pitchFamily="18" charset="0"/>
              <a:cs typeface="Times New Roman" panose="02020603050405020304" pitchFamily="18" charset="0"/>
            </a:endParaRPr>
          </a:p>
          <a:p>
            <a:endParaRPr lang="fr-FR" dirty="0"/>
          </a:p>
        </p:txBody>
      </p:sp>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7" name="Image 6"/>
          <p:cNvPicPr>
            <a:picLocks noChangeAspect="1"/>
          </p:cNvPicPr>
          <p:nvPr/>
        </p:nvPicPr>
        <p:blipFill>
          <a:blip r:embed="rId2"/>
          <a:stretch>
            <a:fillRect/>
          </a:stretch>
        </p:blipFill>
        <p:spPr>
          <a:xfrm>
            <a:off x="1095981" y="1530536"/>
            <a:ext cx="6293869" cy="1347196"/>
          </a:xfrm>
          <a:prstGeom prst="rect">
            <a:avLst/>
          </a:prstGeom>
        </p:spPr>
      </p:pic>
      <p:pic>
        <p:nvPicPr>
          <p:cNvPr id="8" name="Image 7"/>
          <p:cNvPicPr>
            <a:picLocks noChangeAspect="1"/>
          </p:cNvPicPr>
          <p:nvPr/>
        </p:nvPicPr>
        <p:blipFill>
          <a:blip r:embed="rId3"/>
          <a:stretch>
            <a:fillRect/>
          </a:stretch>
        </p:blipFill>
        <p:spPr>
          <a:xfrm>
            <a:off x="1095981" y="3538502"/>
            <a:ext cx="6905019" cy="1330158"/>
          </a:xfrm>
          <a:prstGeom prst="rect">
            <a:avLst/>
          </a:prstGeom>
        </p:spPr>
      </p:pic>
    </p:spTree>
    <p:extLst>
      <p:ext uri="{BB962C8B-B14F-4D97-AF65-F5344CB8AC3E}">
        <p14:creationId xmlns:p14="http://schemas.microsoft.com/office/powerpoint/2010/main" val="38741496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Espace réservé du contenu 1"/>
              <p:cNvSpPr>
                <a:spLocks noGrp="1"/>
              </p:cNvSpPr>
              <p:nvPr>
                <p:ph idx="1"/>
              </p:nvPr>
            </p:nvSpPr>
            <p:spPr>
              <a:xfrm>
                <a:off x="628649" y="985234"/>
                <a:ext cx="4870721" cy="3529337"/>
              </a:xfrm>
            </p:spPr>
            <p:txBody>
              <a:bodyPr>
                <a:normAutofit fontScale="92500"/>
              </a:bodyPr>
              <a:lstStyle/>
              <a:p>
                <a:r>
                  <a:rPr lang="fr-FR" sz="1500" dirty="0">
                    <a:latin typeface="Times New Roman" panose="02020603050405020304" pitchFamily="18" charset="0"/>
                    <a:cs typeface="Times New Roman" panose="02020603050405020304" pitchFamily="18" charset="0"/>
                  </a:rPr>
                  <a:t>Fluence - sources : </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Distance effective de la source, joue sur la pénombre et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l’épaulement </a:t>
                </a:r>
                <a:r>
                  <a:rPr lang="fr-FR" dirty="0">
                    <a:latin typeface="Times New Roman" panose="02020603050405020304" pitchFamily="18" charset="0"/>
                    <a:cs typeface="Times New Roman" panose="02020603050405020304" pitchFamily="18" charset="0"/>
                  </a:rPr>
                  <a:t>(</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La largeur de la source en X et Y, joue sur la pénombre </a:t>
                </a:r>
                <a:r>
                  <a:rPr lang="fr-FR" dirty="0" smtClean="0">
                    <a:latin typeface="Times New Roman" panose="02020603050405020304" pitchFamily="18" charset="0"/>
                    <a:cs typeface="Times New Roman" panose="02020603050405020304" pitchFamily="18" charset="0"/>
                  </a:rPr>
                  <a:t>(</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l’épaulement </a:t>
                </a:r>
                <a:r>
                  <a:rPr lang="fr-FR" dirty="0" smtClean="0">
                    <a:latin typeface="Times New Roman" panose="02020603050405020304" pitchFamily="18" charset="0"/>
                    <a:cs typeface="Times New Roman" panose="02020603050405020304" pitchFamily="18" charset="0"/>
                  </a:rPr>
                  <a:t>(</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et la taille de champ </a:t>
                </a:r>
                <a:r>
                  <a:rPr lang="fr-FR" dirty="0">
                    <a:solidFill>
                      <a:schemeClr val="bg1">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solidFill>
                      <a:schemeClr val="bg1">
                        <a:lumMod val="50000"/>
                      </a:schemeClr>
                    </a:solidFill>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poids associé, à mettre très faible sur le filtre car FFF, joue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sur la normalisation des profils et rendements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a:t>
                </a:r>
                <a:br>
                  <a:rPr lang="fr-FR" dirty="0">
                    <a:latin typeface="Times New Roman" panose="02020603050405020304" pitchFamily="18" charset="0"/>
                    <a:cs typeface="Times New Roman" panose="02020603050405020304" pitchFamily="18" charset="0"/>
                  </a:rPr>
                </a:br>
                <a:r>
                  <a:rPr lang="fr-FR" dirty="0">
                    <a:latin typeface="Times New Roman" panose="02020603050405020304" pitchFamily="18" charset="0"/>
                    <a:cs typeface="Times New Roman" panose="02020603050405020304" pitchFamily="18" charset="0"/>
                  </a:rPr>
                  <a:t>	la taille de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dose hors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pénombre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endParaRPr lang="fr-FR" sz="1500" b="0" dirty="0">
                  <a:latin typeface="Times New Roman" panose="02020603050405020304" pitchFamily="18" charset="0"/>
                  <a:cs typeface="Times New Roman" panose="02020603050405020304" pitchFamily="18" charset="0"/>
                </a:endParaRPr>
              </a:p>
              <a:p>
                <a:r>
                  <a:rPr lang="fr-FR" sz="1500" dirty="0">
                    <a:latin typeface="Times New Roman" panose="02020603050405020304" pitchFamily="18" charset="0"/>
                    <a:cs typeface="Times New Roman" panose="02020603050405020304" pitchFamily="18" charset="0"/>
                  </a:rPr>
                  <a:t>Fluence – </a:t>
                </a:r>
                <a:r>
                  <a:rPr lang="fr-FR" sz="1500" dirty="0" err="1">
                    <a:latin typeface="Times New Roman" panose="02020603050405020304" pitchFamily="18" charset="0"/>
                    <a:cs typeface="Times New Roman" panose="02020603050405020304" pitchFamily="18" charset="0"/>
                  </a:rPr>
                  <a:t>Collimator</a:t>
                </a:r>
                <a:r>
                  <a:rPr lang="fr-FR" sz="1500" dirty="0">
                    <a:latin typeface="Times New Roman" panose="02020603050405020304" pitchFamily="18" charset="0"/>
                    <a:cs typeface="Times New Roman" panose="02020603050405020304" pitchFamily="18" charset="0"/>
                  </a:rPr>
                  <a:t> position :</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Distance effective à la source en X, Y : joue sur la normalisation des profils et rendements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joue sur la pénombre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la dose hors champ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Transmission en X et Y : joue sur la dose hors </a:t>
                </a:r>
                <a:r>
                  <a:rPr lang="fr-FR" dirty="0" smtClean="0">
                    <a:latin typeface="Times New Roman" panose="02020603050405020304" pitchFamily="18" charset="0"/>
                    <a:cs typeface="Times New Roman" panose="02020603050405020304" pitchFamily="18" charset="0"/>
                  </a:rPr>
                  <a:t>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Collimator</a:t>
                </a:r>
                <a:r>
                  <a:rPr lang="fr-FR" dirty="0">
                    <a:latin typeface="Times New Roman" panose="02020603050405020304" pitchFamily="18" charset="0"/>
                    <a:cs typeface="Times New Roman" panose="02020603050405020304" pitchFamily="18" charset="0"/>
                  </a:rPr>
                  <a:t> calibration :</a:t>
                </a:r>
              </a:p>
              <a:p>
                <a:pPr marL="465138" lvl="1"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Offset en X ou Y : joue sur la taille de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 l’épaulement </a:t>
                </a:r>
                <a:r>
                  <a:rPr lang="fr-FR" dirty="0" smtClean="0">
                    <a:latin typeface="Times New Roman" panose="02020603050405020304" pitchFamily="18" charset="0"/>
                    <a:cs typeface="Times New Roman" panose="02020603050405020304" pitchFamily="18" charset="0"/>
                  </a:rPr>
                  <a:t>(</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la </a:t>
                </a:r>
                <a:r>
                  <a:rPr lang="fr-FR" dirty="0" smtClean="0">
                    <a:latin typeface="Times New Roman" panose="02020603050405020304" pitchFamily="18" charset="0"/>
                    <a:cs typeface="Times New Roman" panose="02020603050405020304" pitchFamily="18" charset="0"/>
                  </a:rPr>
                  <a:t>pente </a:t>
                </a:r>
                <a:r>
                  <a:rPr lang="fr-FR" dirty="0">
                    <a:latin typeface="Times New Roman" panose="02020603050405020304" pitchFamily="18" charset="0"/>
                    <a:cs typeface="Times New Roman" panose="02020603050405020304" pitchFamily="18" charset="0"/>
                  </a:rPr>
                  <a:t>et la dose maximale du </a:t>
                </a:r>
                <a:r>
                  <a:rPr lang="fr-FR" dirty="0" smtClean="0">
                    <a:latin typeface="Times New Roman" panose="02020603050405020304" pitchFamily="18" charset="0"/>
                    <a:cs typeface="Times New Roman" panose="02020603050405020304" pitchFamily="18" charset="0"/>
                  </a:rPr>
                  <a:t>rendement </a:t>
                </a:r>
                <a:r>
                  <a:rPr lang="fr-FR" dirty="0">
                    <a:latin typeface="Times New Roman" panose="02020603050405020304" pitchFamily="18" charset="0"/>
                    <a:cs typeface="Times New Roman" panose="02020603050405020304" pitchFamily="18" charset="0"/>
                  </a:rPr>
                  <a:t>petit 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b="0" dirty="0">
                    <a:latin typeface="Times New Roman" panose="02020603050405020304" pitchFamily="18" charset="0"/>
                    <a:cs typeface="Times New Roman" panose="02020603050405020304" pitchFamily="18" charset="0"/>
                  </a:rPr>
                  <a:t>Gain en X ou Y : joue sur la taille de </a:t>
                </a:r>
                <a:r>
                  <a:rPr lang="fr-FR" dirty="0">
                    <a:latin typeface="Times New Roman" panose="02020603050405020304" pitchFamily="18" charset="0"/>
                    <a:cs typeface="Times New Roman" panose="02020603050405020304" pitchFamily="18" charset="0"/>
                  </a:rPr>
                  <a:t>champ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smtClean="0">
                    <a:latin typeface="Times New Roman" panose="02020603050405020304" pitchFamily="18" charset="0"/>
                    <a:cs typeface="Times New Roman" panose="02020603050405020304" pitchFamily="18" charset="0"/>
                  </a:rPr>
                  <a:t>) et l’épaulement </a:t>
                </a:r>
                <a:r>
                  <a:rPr lang="fr-FR" dirty="0">
                    <a:latin typeface="Times New Roman" panose="02020603050405020304" pitchFamily="18" charset="0"/>
                    <a:cs typeface="Times New Roman" panose="02020603050405020304" pitchFamily="18" charset="0"/>
                  </a:rPr>
                  <a:t>(</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b="0" dirty="0" err="1">
                    <a:latin typeface="Times New Roman" panose="02020603050405020304" pitchFamily="18" charset="0"/>
                    <a:cs typeface="Times New Roman" panose="02020603050405020304" pitchFamily="18" charset="0"/>
                  </a:rPr>
                  <a:t>Curvature</a:t>
                </a:r>
                <a:r>
                  <a:rPr lang="fr-FR" b="0" dirty="0">
                    <a:latin typeface="Times New Roman" panose="02020603050405020304" pitchFamily="18" charset="0"/>
                    <a:cs typeface="Times New Roman" panose="02020603050405020304" pitchFamily="18" charset="0"/>
                  </a:rPr>
                  <a:t> en X ou Y : joue sur la taille de </a:t>
                </a:r>
                <a:r>
                  <a:rPr lang="fr-FR" dirty="0">
                    <a:latin typeface="Times New Roman" panose="02020603050405020304" pitchFamily="18" charset="0"/>
                    <a:cs typeface="Times New Roman" panose="02020603050405020304" pitchFamily="18" charset="0"/>
                  </a:rPr>
                  <a:t>champ (</a:t>
                </a:r>
                <a14:m>
                  <m:oMath xmlns:m="http://schemas.openxmlformats.org/officeDocument/2006/math">
                    <m:r>
                      <a:rPr lang="fr-FR" sz="1200" b="0" i="1" smtClean="0">
                        <a:latin typeface="Cambria Math" panose="02040503050406030204" pitchFamily="18" charset="0"/>
                        <a:cs typeface="Times New Roman" panose="02020603050405020304" pitchFamily="18" charset="0"/>
                      </a:rPr>
                      <m:t>↗</m:t>
                    </m:r>
                  </m:oMath>
                </a14:m>
                <a:r>
                  <a:rPr lang="fr-FR" dirty="0" smtClean="0">
                    <a:latin typeface="Times New Roman" panose="02020603050405020304" pitchFamily="18" charset="0"/>
                    <a:cs typeface="Times New Roman" panose="02020603050405020304" pitchFamily="18" charset="0"/>
                  </a:rPr>
                  <a:t>) et l’épaulement (</a:t>
                </a:r>
                <a14:m>
                  <m:oMath xmlns:m="http://schemas.openxmlformats.org/officeDocument/2006/math">
                    <m:r>
                      <a:rPr lang="fr-FR" i="1">
                        <a:latin typeface="Cambria Math" panose="02040503050406030204" pitchFamily="18" charset="0"/>
                        <a:cs typeface="Times New Roman" panose="02020603050405020304" pitchFamily="18" charset="0"/>
                      </a:rPr>
                      <m:t>↗</m:t>
                    </m:r>
                  </m:oMath>
                </a14:m>
                <a:r>
                  <a:rPr lang="fr-FR" b="0" dirty="0" smtClean="0">
                    <a:latin typeface="Times New Roman" panose="02020603050405020304" pitchFamily="18" charset="0"/>
                    <a:cs typeface="Times New Roman" panose="02020603050405020304" pitchFamily="18" charset="0"/>
                  </a:rPr>
                  <a:t>)</a:t>
                </a:r>
                <a:endParaRPr lang="fr-FR" b="0"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p>
            </p:txBody>
          </p:sp>
        </mc:Choice>
        <mc:Fallback>
          <p:sp>
            <p:nvSpPr>
              <p:cNvPr id="2" name="Espace réservé du contenu 1"/>
              <p:cNvSpPr>
                <a:spLocks noGrp="1" noRot="1" noChangeAspect="1" noMove="1" noResize="1" noEditPoints="1" noAdjustHandles="1" noChangeArrowheads="1" noChangeShapeType="1" noTextEdit="1"/>
              </p:cNvSpPr>
              <p:nvPr>
                <p:ph idx="1"/>
              </p:nvPr>
            </p:nvSpPr>
            <p:spPr>
              <a:xfrm>
                <a:off x="628649" y="985234"/>
                <a:ext cx="4870721" cy="3529337"/>
              </a:xfrm>
              <a:blipFill>
                <a:blip r:embed="rId2"/>
                <a:stretch>
                  <a:fillRect l="-501" t="-864" r="-501"/>
                </a:stretch>
              </a:blipFill>
            </p:spPr>
            <p:txBody>
              <a:bodyPr/>
              <a:lstStyle/>
              <a:p>
                <a:r>
                  <a:rPr lang="fr-FR">
                    <a:noFill/>
                  </a:rPr>
                  <a:t> </a:t>
                </a:r>
              </a:p>
            </p:txBody>
          </p:sp>
        </mc:Fallback>
      </mc:AlternateContent>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endParaRPr lang="fr-FR" dirty="0"/>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6" name="Image 5"/>
          <p:cNvPicPr>
            <a:picLocks noChangeAspect="1"/>
          </p:cNvPicPr>
          <p:nvPr/>
        </p:nvPicPr>
        <p:blipFill rotWithShape="1">
          <a:blip r:embed="rId3"/>
          <a:srcRect r="41576"/>
          <a:stretch/>
        </p:blipFill>
        <p:spPr>
          <a:xfrm>
            <a:off x="5439103" y="511952"/>
            <a:ext cx="2695575" cy="1905953"/>
          </a:xfrm>
          <a:prstGeom prst="rect">
            <a:avLst/>
          </a:prstGeom>
        </p:spPr>
      </p:pic>
      <p:pic>
        <p:nvPicPr>
          <p:cNvPr id="7" name="Image 6"/>
          <p:cNvPicPr>
            <a:picLocks noChangeAspect="1"/>
          </p:cNvPicPr>
          <p:nvPr/>
        </p:nvPicPr>
        <p:blipFill rotWithShape="1">
          <a:blip r:embed="rId3"/>
          <a:srcRect l="58354"/>
          <a:stretch/>
        </p:blipFill>
        <p:spPr>
          <a:xfrm>
            <a:off x="5826158" y="2763265"/>
            <a:ext cx="1921464" cy="1905953"/>
          </a:xfrm>
          <a:prstGeom prst="rect">
            <a:avLst/>
          </a:prstGeom>
        </p:spPr>
      </p:pic>
    </p:spTree>
    <p:extLst>
      <p:ext uri="{BB962C8B-B14F-4D97-AF65-F5344CB8AC3E}">
        <p14:creationId xmlns:p14="http://schemas.microsoft.com/office/powerpoint/2010/main" val="10888067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p:cNvSpPr>
                <a:spLocks noGrp="1"/>
              </p:cNvSpPr>
              <p:nvPr>
                <p:ph idx="1"/>
              </p:nvPr>
            </p:nvSpPr>
            <p:spPr>
              <a:xfrm>
                <a:off x="402077" y="985234"/>
                <a:ext cx="8368753" cy="3831241"/>
              </a:xfrm>
            </p:spPr>
            <p:txBody>
              <a:bodyPr>
                <a:normAutofit/>
              </a:bodyPr>
              <a:lstStyle/>
              <a:p>
                <a:r>
                  <a:rPr lang="fr-FR" sz="1400" u="sng" dirty="0">
                    <a:latin typeface="Times New Roman" panose="02020603050405020304" pitchFamily="18" charset="0"/>
                    <a:cs typeface="Times New Roman" panose="02020603050405020304" pitchFamily="18" charset="0"/>
                  </a:rPr>
                  <a:t>Pour le MLC :</a:t>
                </a:r>
              </a:p>
              <a:p>
                <a:pPr algn="just"/>
                <a:r>
                  <a:rPr lang="fr-FR" sz="1400" dirty="0">
                    <a:latin typeface="Times New Roman" panose="02020603050405020304" pitchFamily="18" charset="0"/>
                    <a:cs typeface="Times New Roman" panose="02020603050405020304" pitchFamily="18" charset="0"/>
                  </a:rPr>
                  <a:t>Fluence – </a:t>
                </a:r>
                <a:r>
                  <a:rPr lang="fr-FR" sz="1400" dirty="0" err="1">
                    <a:latin typeface="Times New Roman" panose="02020603050405020304" pitchFamily="18" charset="0"/>
                    <a:cs typeface="Times New Roman" panose="02020603050405020304" pitchFamily="18" charset="0"/>
                  </a:rPr>
                  <a:t>Collimator</a:t>
                </a:r>
                <a:r>
                  <a:rPr lang="fr-FR" sz="1400" dirty="0">
                    <a:latin typeface="Times New Roman" panose="02020603050405020304" pitchFamily="18" charset="0"/>
                    <a:cs typeface="Times New Roman" panose="02020603050405020304" pitchFamily="18" charset="0"/>
                  </a:rPr>
                  <a:t> position MLC : </a:t>
                </a:r>
                <a:r>
                  <a:rPr lang="fr-FR" sz="1400" b="0" dirty="0">
                    <a:latin typeface="Times New Roman" panose="02020603050405020304" pitchFamily="18" charset="0"/>
                    <a:cs typeface="Times New Roman" panose="02020603050405020304" pitchFamily="18" charset="0"/>
                  </a:rPr>
                  <a:t>joue sur la transmission en bout de lame et la dose hors champ proche</a:t>
                </a:r>
              </a:p>
              <a:p>
                <a:r>
                  <a:rPr lang="fr-FR" sz="1400" dirty="0" err="1">
                    <a:latin typeface="Times New Roman" panose="02020603050405020304" pitchFamily="18" charset="0"/>
                    <a:cs typeface="Times New Roman" panose="02020603050405020304" pitchFamily="18" charset="0"/>
                  </a:rPr>
                  <a:t>Collimator</a:t>
                </a:r>
                <a:r>
                  <a:rPr lang="fr-FR" sz="1400" dirty="0">
                    <a:latin typeface="Times New Roman" panose="02020603050405020304" pitchFamily="18" charset="0"/>
                    <a:cs typeface="Times New Roman" panose="02020603050405020304" pitchFamily="18" charset="0"/>
                  </a:rPr>
                  <a:t> calibration MLC X et Y : </a:t>
                </a:r>
              </a:p>
              <a:p>
                <a:pPr marL="465138" lvl="1" indent="-285750">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Offset : Taille de champ des profils(</a:t>
                </a:r>
                <a14:m>
                  <m:oMath xmlns:m="http://schemas.openxmlformats.org/officeDocument/2006/math">
                    <m:r>
                      <a:rPr lang="fr-FR" sz="1400" b="0" i="1" smtClean="0">
                        <a:latin typeface="Cambria Math" panose="02040503050406030204" pitchFamily="18" charset="0"/>
                        <a:cs typeface="Times New Roman" panose="02020603050405020304" pitchFamily="18" charset="0"/>
                      </a:rPr>
                      <m:t>↗</m:t>
                    </m:r>
                  </m:oMath>
                </a14:m>
                <a:r>
                  <a:rPr lang="fr-FR" sz="1400"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Gain : Taille de champ des profils(</a:t>
                </a:r>
                <a14:m>
                  <m:oMath xmlns:m="http://schemas.openxmlformats.org/officeDocument/2006/math">
                    <m:r>
                      <a:rPr lang="fr-FR" sz="1400" b="0" i="1" smtClean="0">
                        <a:latin typeface="Cambria Math" panose="02040503050406030204" pitchFamily="18" charset="0"/>
                        <a:cs typeface="Times New Roman" panose="02020603050405020304" pitchFamily="18" charset="0"/>
                      </a:rPr>
                      <m:t>↗</m:t>
                    </m:r>
                  </m:oMath>
                </a14:m>
                <a:r>
                  <a:rPr lang="fr-FR" sz="1400" dirty="0">
                    <a:latin typeface="Times New Roman" panose="02020603050405020304" pitchFamily="18" charset="0"/>
                    <a:cs typeface="Times New Roman" panose="02020603050405020304" pitchFamily="18" charset="0"/>
                  </a:rPr>
                  <a:t>)</a:t>
                </a:r>
              </a:p>
              <a:p>
                <a:pPr marL="465138" lvl="1" indent="-285750">
                  <a:buFont typeface="Arial" panose="020B0604020202020204" pitchFamily="34" charset="0"/>
                  <a:buChar char="•"/>
                </a:pPr>
                <a:r>
                  <a:rPr lang="fr-FR" sz="1400" dirty="0" err="1">
                    <a:latin typeface="Times New Roman" panose="02020603050405020304" pitchFamily="18" charset="0"/>
                    <a:cs typeface="Times New Roman" panose="02020603050405020304" pitchFamily="18" charset="0"/>
                  </a:rPr>
                  <a:t>Curvature</a:t>
                </a:r>
                <a:r>
                  <a:rPr lang="fr-FR" sz="1400" dirty="0">
                    <a:latin typeface="Times New Roman" panose="02020603050405020304" pitchFamily="18" charset="0"/>
                    <a:cs typeface="Times New Roman" panose="02020603050405020304" pitchFamily="18" charset="0"/>
                  </a:rPr>
                  <a:t> : Taille de champ des </a:t>
                </a:r>
                <a:br>
                  <a:rPr lang="fr-FR" sz="1400" dirty="0">
                    <a:latin typeface="Times New Roman" panose="02020603050405020304" pitchFamily="18" charset="0"/>
                    <a:cs typeface="Times New Roman" panose="02020603050405020304" pitchFamily="18" charset="0"/>
                  </a:rPr>
                </a:br>
                <a:r>
                  <a:rPr lang="fr-FR" sz="1400" dirty="0">
                    <a:latin typeface="Times New Roman" panose="02020603050405020304" pitchFamily="18" charset="0"/>
                    <a:cs typeface="Times New Roman" panose="02020603050405020304" pitchFamily="18" charset="0"/>
                  </a:rPr>
                  <a:t>	profils (</a:t>
                </a:r>
                <a14:m>
                  <m:oMath xmlns:m="http://schemas.openxmlformats.org/officeDocument/2006/math">
                    <m:r>
                      <a:rPr lang="fr-FR" sz="1400" b="0" i="1" smtClean="0">
                        <a:latin typeface="Cambria Math" panose="02040503050406030204" pitchFamily="18" charset="0"/>
                        <a:cs typeface="Times New Roman" panose="02020603050405020304" pitchFamily="18" charset="0"/>
                      </a:rPr>
                      <m:t>↗</m:t>
                    </m:r>
                  </m:oMath>
                </a14:m>
                <a:r>
                  <a:rPr lang="fr-FR" sz="1400" dirty="0">
                    <a:latin typeface="Times New Roman" panose="02020603050405020304" pitchFamily="18" charset="0"/>
                    <a:cs typeface="Times New Roman" panose="02020603050405020304" pitchFamily="18" charset="0"/>
                  </a:rPr>
                  <a:t>)</a:t>
                </a:r>
              </a:p>
              <a:p>
                <a:pPr lvl="1" indent="0">
                  <a:buNone/>
                </a:pPr>
                <a:endParaRPr lang="fr-FR" sz="1400" dirty="0">
                  <a:latin typeface="Times New Roman" panose="02020603050405020304" pitchFamily="18" charset="0"/>
                  <a:cs typeface="Times New Roman" panose="02020603050405020304" pitchFamily="18" charset="0"/>
                </a:endParaRPr>
              </a:p>
              <a:p>
                <a:r>
                  <a:rPr lang="fr-FR" sz="1400" dirty="0" err="1">
                    <a:latin typeface="Times New Roman" panose="02020603050405020304" pitchFamily="18" charset="0"/>
                    <a:cs typeface="Times New Roman" panose="02020603050405020304" pitchFamily="18" charset="0"/>
                  </a:rPr>
                  <a:t>Additional</a:t>
                </a:r>
                <a:r>
                  <a:rPr lang="fr-FR" sz="1400" dirty="0">
                    <a:latin typeface="Times New Roman" panose="02020603050405020304" pitchFamily="18" charset="0"/>
                    <a:cs typeface="Times New Roman" panose="02020603050405020304" pitchFamily="18" charset="0"/>
                  </a:rPr>
                  <a:t> MLC </a:t>
                </a:r>
                <a:r>
                  <a:rPr lang="fr-FR" sz="1400" dirty="0" err="1">
                    <a:latin typeface="Times New Roman" panose="02020603050405020304" pitchFamily="18" charset="0"/>
                    <a:cs typeface="Times New Roman" panose="02020603050405020304" pitchFamily="18" charset="0"/>
                  </a:rPr>
                  <a:t>parameters</a:t>
                </a:r>
                <a:r>
                  <a:rPr lang="fr-FR" sz="1400" dirty="0">
                    <a:latin typeface="Times New Roman" panose="02020603050405020304" pitchFamily="18" charset="0"/>
                    <a:cs typeface="Times New Roman" panose="02020603050405020304" pitchFamily="18" charset="0"/>
                  </a:rPr>
                  <a:t> : renseignés par le constructeur</a:t>
                </a:r>
              </a:p>
              <a:p>
                <a:pPr marL="465138" lvl="1" indent="-285750">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Tongue and groove</a:t>
                </a:r>
              </a:p>
              <a:p>
                <a:pPr marL="465138" lvl="1" indent="-285750">
                  <a:buFont typeface="Arial" panose="020B0604020202020204" pitchFamily="34" charset="0"/>
                  <a:buChar char="•"/>
                </a:pPr>
                <a:r>
                  <a:rPr lang="fr-FR" sz="1400" dirty="0" err="1">
                    <a:latin typeface="Times New Roman" panose="02020603050405020304" pitchFamily="18" charset="0"/>
                    <a:cs typeface="Times New Roman" panose="02020603050405020304" pitchFamily="18" charset="0"/>
                  </a:rPr>
                  <a:t>Leaf</a:t>
                </a:r>
                <a:r>
                  <a:rPr lang="fr-FR" sz="1400" dirty="0">
                    <a:latin typeface="Times New Roman" panose="02020603050405020304" pitchFamily="18" charset="0"/>
                    <a:cs typeface="Times New Roman" panose="02020603050405020304" pitchFamily="18" charset="0"/>
                  </a:rPr>
                  <a:t> Tip </a:t>
                </a:r>
                <a:r>
                  <a:rPr lang="fr-FR" sz="1400" dirty="0" err="1">
                    <a:latin typeface="Times New Roman" panose="02020603050405020304" pitchFamily="18" charset="0"/>
                    <a:cs typeface="Times New Roman" panose="02020603050405020304" pitchFamily="18" charset="0"/>
                  </a:rPr>
                  <a:t>width</a:t>
                </a:r>
                <a:endParaRPr lang="fr-FR" sz="1400" dirty="0">
                  <a:latin typeface="Times New Roman" panose="02020603050405020304" pitchFamily="18" charset="0"/>
                  <a:cs typeface="Times New Roman" panose="02020603050405020304" pitchFamily="18" charset="0"/>
                </a:endParaRPr>
              </a:p>
            </p:txBody>
          </p:sp>
        </mc:Choice>
        <mc:Fallback xmlns="">
          <p:sp>
            <p:nvSpPr>
              <p:cNvPr id="2" name="Espace réservé du contenu 1"/>
              <p:cNvSpPr>
                <a:spLocks noGrp="1" noRot="1" noChangeAspect="1" noMove="1" noResize="1" noEditPoints="1" noAdjustHandles="1" noChangeArrowheads="1" noChangeShapeType="1" noTextEdit="1"/>
              </p:cNvSpPr>
              <p:nvPr>
                <p:ph idx="1"/>
              </p:nvPr>
            </p:nvSpPr>
            <p:spPr>
              <a:xfrm>
                <a:off x="402077" y="985234"/>
                <a:ext cx="8368753" cy="3831241"/>
              </a:xfrm>
              <a:blipFill>
                <a:blip r:embed="rId2"/>
                <a:stretch>
                  <a:fillRect l="-218" t="-796"/>
                </a:stretch>
              </a:blipFill>
            </p:spPr>
            <p:txBody>
              <a:bodyPr/>
              <a:lstStyle/>
              <a:p>
                <a:r>
                  <a:rPr lang="fr-FR">
                    <a:noFill/>
                  </a:rPr>
                  <a:t> </a:t>
                </a:r>
              </a:p>
            </p:txBody>
          </p:sp>
        </mc:Fallback>
      </mc:AlternateContent>
      <p:sp>
        <p:nvSpPr>
          <p:cNvPr id="3" name="Titre 2"/>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3. Modélisation</a:t>
            </a:r>
          </a:p>
        </p:txBody>
      </p:sp>
      <p:sp>
        <p:nvSpPr>
          <p:cNvPr id="4" name="Espace réservé du texte 3"/>
          <p:cNvSpPr>
            <a:spLocks noGrp="1"/>
          </p:cNvSpPr>
          <p:nvPr>
            <p:ph type="body" sz="quarter" idx="10"/>
          </p:nvPr>
        </p:nvSpPr>
        <p:spPr/>
        <p:txBody>
          <a:bodyPr/>
          <a:lstStyle/>
          <a:p>
            <a:endParaRPr lang="fr-FR" dirty="0"/>
          </a:p>
          <a:p>
            <a:endParaRPr lang="fr-FR" dirty="0"/>
          </a:p>
        </p:txBody>
      </p:sp>
      <p:pic>
        <p:nvPicPr>
          <p:cNvPr id="5" name="Image 4"/>
          <p:cNvPicPr>
            <a:picLocks noChangeAspect="1"/>
          </p:cNvPicPr>
          <p:nvPr/>
        </p:nvPicPr>
        <p:blipFill rotWithShape="1">
          <a:blip r:embed="rId3"/>
          <a:srcRect l="2099" t="6190"/>
          <a:stretch/>
        </p:blipFill>
        <p:spPr>
          <a:xfrm>
            <a:off x="5351510" y="2404610"/>
            <a:ext cx="3360954" cy="1683327"/>
          </a:xfrm>
          <a:prstGeom prst="rect">
            <a:avLst/>
          </a:prstGeom>
          <a:ln>
            <a:solidFill>
              <a:schemeClr val="tx1">
                <a:lumMod val="50000"/>
                <a:lumOff val="50000"/>
              </a:schemeClr>
            </a:solidFill>
          </a:ln>
        </p:spPr>
      </p:pic>
      <p:sp>
        <p:nvSpPr>
          <p:cNvPr id="6" name="ZoneTexte 5"/>
          <p:cNvSpPr txBox="1"/>
          <p:nvPr/>
        </p:nvSpPr>
        <p:spPr>
          <a:xfrm>
            <a:off x="5589399" y="4087937"/>
            <a:ext cx="2995325" cy="461665"/>
          </a:xfrm>
          <a:prstGeom prst="rect">
            <a:avLst/>
          </a:prstGeom>
          <a:noFill/>
        </p:spPr>
        <p:txBody>
          <a:bodyPr wrap="square" rtlCol="0">
            <a:spAutoFit/>
          </a:bodyPr>
          <a:lstStyle/>
          <a:p>
            <a:pPr algn="ctr"/>
            <a:r>
              <a:rPr lang="fr-FR" sz="1200" dirty="0">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MLC </a:t>
            </a:r>
            <a:r>
              <a:rPr lang="fr-FR" sz="1200" dirty="0" err="1">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modelling</a:t>
            </a:r>
            <a:r>
              <a:rPr lang="fr-FR" sz="1200" dirty="0">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 Formation </a:t>
            </a:r>
            <a:r>
              <a:rPr lang="fr-FR" sz="1200" dirty="0" err="1">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Rayphysics</a:t>
            </a:r>
            <a:r>
              <a:rPr lang="fr-FR" sz="1200" dirty="0">
                <a:solidFill>
                  <a:schemeClr val="tx1">
                    <a:lumMod val="50000"/>
                    <a:lumOff val="50000"/>
                  </a:schemeClr>
                </a:solidFill>
                <a:latin typeface="Times New Roman" panose="02020603050405020304" pitchFamily="18" charset="0"/>
                <a:ea typeface="Tahoma" panose="020B0604030504040204" pitchFamily="34" charset="0"/>
                <a:cs typeface="Times New Roman" panose="02020603050405020304" pitchFamily="18" charset="0"/>
              </a:rPr>
              <a:t> 2022 (x est la position nominale)</a:t>
            </a:r>
          </a:p>
        </p:txBody>
      </p:sp>
      <p:pic>
        <p:nvPicPr>
          <p:cNvPr id="7" name="Image 6"/>
          <p:cNvPicPr>
            <a:picLocks noChangeAspect="1"/>
          </p:cNvPicPr>
          <p:nvPr/>
        </p:nvPicPr>
        <p:blipFill rotWithShape="1">
          <a:blip r:embed="rId4"/>
          <a:srcRect l="58354"/>
          <a:stretch/>
        </p:blipFill>
        <p:spPr>
          <a:xfrm>
            <a:off x="3780816" y="1648227"/>
            <a:ext cx="1339191" cy="1328381"/>
          </a:xfrm>
          <a:prstGeom prst="rect">
            <a:avLst/>
          </a:prstGeom>
        </p:spPr>
      </p:pic>
    </p:spTree>
    <p:extLst>
      <p:ext uri="{BB962C8B-B14F-4D97-AF65-F5344CB8AC3E}">
        <p14:creationId xmlns:p14="http://schemas.microsoft.com/office/powerpoint/2010/main" val="3428683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831947e4865ac4f8fe4926d27bd3c3153cc61c1"/>
</p:tagLst>
</file>

<file path=ppt/theme/theme1.xml><?xml version="1.0" encoding="utf-8"?>
<a:theme xmlns:a="http://schemas.openxmlformats.org/drawingml/2006/main" name="ICO">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 ICO charte 2020" id="{5A7B24D4-5C97-480D-8BBD-916F9C96D0C0}" vid="{21E25D7C-68EA-44A6-8912-E576F2AA53A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ICO charte 2020_V1</Template>
  <TotalTime>4562</TotalTime>
  <Words>2218</Words>
  <Application>Microsoft Office PowerPoint</Application>
  <PresentationFormat>Affichage à l'écran (16:9)</PresentationFormat>
  <Paragraphs>334</Paragraphs>
  <Slides>17</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17</vt:i4>
      </vt:variant>
    </vt:vector>
  </HeadingPairs>
  <TitlesOfParts>
    <vt:vector size="26" baseType="lpstr">
      <vt:lpstr>Tahoma</vt:lpstr>
      <vt:lpstr>Arial Black</vt:lpstr>
      <vt:lpstr>Calibri</vt:lpstr>
      <vt:lpstr>Arial</vt:lpstr>
      <vt:lpstr>Wingdings</vt:lpstr>
      <vt:lpstr>Times New Roman</vt:lpstr>
      <vt:lpstr>Courier New</vt:lpstr>
      <vt:lpstr>Cambria Math</vt:lpstr>
      <vt:lpstr>ICO</vt:lpstr>
      <vt:lpstr>Présentation PowerPoint</vt:lpstr>
      <vt:lpstr>Sommaire</vt:lpstr>
      <vt:lpstr>1. introduction</vt:lpstr>
      <vt:lpstr>2. Mesures</vt:lpstr>
      <vt:lpstr>2. Mesures</vt:lpstr>
      <vt:lpstr>3. Modélisation</vt:lpstr>
      <vt:lpstr>3. Modélisation</vt:lpstr>
      <vt:lpstr>3. Modélisation</vt:lpstr>
      <vt:lpstr>3. Modélisation</vt:lpstr>
      <vt:lpstr>4. Validation A) Matériel et méthode</vt:lpstr>
      <vt:lpstr>4. Validation A) Matériel et méthode</vt:lpstr>
      <vt:lpstr>4. Validation B) Champs statiques </vt:lpstr>
      <vt:lpstr>4. Validation B) Champs statiques</vt:lpstr>
      <vt:lpstr>4. Validation C) Champs IMRT/VMAT</vt:lpstr>
      <vt:lpstr>4. Validation D) End-to-End</vt:lpstr>
      <vt:lpstr>5. Conclusion &amp; discussion</vt:lpstr>
      <vt:lpstr>6. bibliographie</vt:lpstr>
    </vt:vector>
  </TitlesOfParts>
  <Company>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Charlotte.Gontier@ico.unicancer.fr</dc:creator>
  <cp:lastModifiedBy>Gontier Charlotte</cp:lastModifiedBy>
  <cp:revision>386</cp:revision>
  <cp:lastPrinted>2018-09-28T09:31:40Z</cp:lastPrinted>
  <dcterms:created xsi:type="dcterms:W3CDTF">2019-11-21T09:32:50Z</dcterms:created>
  <dcterms:modified xsi:type="dcterms:W3CDTF">2023-07-04T07:58:40Z</dcterms:modified>
</cp:coreProperties>
</file>